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ib Das" userId="cfa4146ac384c9ff" providerId="LiveId" clId="{F489DA25-5AF4-49BD-9AA1-A3B57E6B719D}"/>
    <pc:docChg chg="undo custSel addSld modSld">
      <pc:chgData name="Sanjib Das" userId="cfa4146ac384c9ff" providerId="LiveId" clId="{F489DA25-5AF4-49BD-9AA1-A3B57E6B719D}" dt="2024-06-09T07:12:03.957" v="1096"/>
      <pc:docMkLst>
        <pc:docMk/>
      </pc:docMkLst>
      <pc:sldChg chg="modSp new mod">
        <pc:chgData name="Sanjib Das" userId="cfa4146ac384c9ff" providerId="LiveId" clId="{F489DA25-5AF4-49BD-9AA1-A3B57E6B719D}" dt="2024-06-09T07:05:45.126" v="1054" actId="27636"/>
        <pc:sldMkLst>
          <pc:docMk/>
          <pc:sldMk cId="2587024063" sldId="256"/>
        </pc:sldMkLst>
        <pc:spChg chg="mod">
          <ac:chgData name="Sanjib Das" userId="cfa4146ac384c9ff" providerId="LiveId" clId="{F489DA25-5AF4-49BD-9AA1-A3B57E6B719D}" dt="2024-06-09T07:05:45.126" v="1054" actId="27636"/>
          <ac:spMkLst>
            <pc:docMk/>
            <pc:sldMk cId="2587024063" sldId="256"/>
            <ac:spMk id="2" creationId="{02DF9E5E-8EFF-DEDD-50A4-329CF04728DB}"/>
          </ac:spMkLst>
        </pc:spChg>
        <pc:spChg chg="mod">
          <ac:chgData name="Sanjib Das" userId="cfa4146ac384c9ff" providerId="LiveId" clId="{F489DA25-5AF4-49BD-9AA1-A3B57E6B719D}" dt="2024-06-09T06:28:46.654" v="853" actId="255"/>
          <ac:spMkLst>
            <pc:docMk/>
            <pc:sldMk cId="2587024063" sldId="256"/>
            <ac:spMk id="3" creationId="{2363C56C-0BE3-DFE1-0DC3-8807C0AAC5AD}"/>
          </ac:spMkLst>
        </pc:spChg>
      </pc:sldChg>
      <pc:sldChg chg="modSp new mod">
        <pc:chgData name="Sanjib Das" userId="cfa4146ac384c9ff" providerId="LiveId" clId="{F489DA25-5AF4-49BD-9AA1-A3B57E6B719D}" dt="2024-06-09T06:20:39.962" v="643" actId="313"/>
        <pc:sldMkLst>
          <pc:docMk/>
          <pc:sldMk cId="3386886695" sldId="257"/>
        </pc:sldMkLst>
        <pc:spChg chg="mod">
          <ac:chgData name="Sanjib Das" userId="cfa4146ac384c9ff" providerId="LiveId" clId="{F489DA25-5AF4-49BD-9AA1-A3B57E6B719D}" dt="2024-06-08T18:09:39.719" v="31" actId="2711"/>
          <ac:spMkLst>
            <pc:docMk/>
            <pc:sldMk cId="3386886695" sldId="257"/>
            <ac:spMk id="2" creationId="{768A56FD-D966-4709-E278-122ED22F82D6}"/>
          </ac:spMkLst>
        </pc:spChg>
        <pc:spChg chg="mod">
          <ac:chgData name="Sanjib Das" userId="cfa4146ac384c9ff" providerId="LiveId" clId="{F489DA25-5AF4-49BD-9AA1-A3B57E6B719D}" dt="2024-06-09T06:20:39.962" v="643" actId="313"/>
          <ac:spMkLst>
            <pc:docMk/>
            <pc:sldMk cId="3386886695" sldId="257"/>
            <ac:spMk id="3" creationId="{A36BFB88-0698-8A33-AA3C-0E2487DCEDB2}"/>
          </ac:spMkLst>
        </pc:spChg>
      </pc:sldChg>
      <pc:sldChg chg="modSp new mod">
        <pc:chgData name="Sanjib Das" userId="cfa4146ac384c9ff" providerId="LiveId" clId="{F489DA25-5AF4-49BD-9AA1-A3B57E6B719D}" dt="2024-06-09T07:07:13.603" v="1072" actId="27636"/>
        <pc:sldMkLst>
          <pc:docMk/>
          <pc:sldMk cId="1223304783" sldId="258"/>
        </pc:sldMkLst>
        <pc:spChg chg="mod">
          <ac:chgData name="Sanjib Das" userId="cfa4146ac384c9ff" providerId="LiveId" clId="{F489DA25-5AF4-49BD-9AA1-A3B57E6B719D}" dt="2024-06-09T07:07:13.603" v="1072" actId="27636"/>
          <ac:spMkLst>
            <pc:docMk/>
            <pc:sldMk cId="1223304783" sldId="258"/>
            <ac:spMk id="2" creationId="{6B65375F-CAF6-0CAA-1B97-BB93BD603BEA}"/>
          </ac:spMkLst>
        </pc:spChg>
        <pc:spChg chg="mod">
          <ac:chgData name="Sanjib Das" userId="cfa4146ac384c9ff" providerId="LiveId" clId="{F489DA25-5AF4-49BD-9AA1-A3B57E6B719D}" dt="2024-06-09T06:05:24.450" v="387" actId="255"/>
          <ac:spMkLst>
            <pc:docMk/>
            <pc:sldMk cId="1223304783" sldId="258"/>
            <ac:spMk id="3" creationId="{80AF8B8D-C184-13B9-3CAD-51B43B3AE9B5}"/>
          </ac:spMkLst>
        </pc:spChg>
      </pc:sldChg>
      <pc:sldChg chg="modSp new mod modTransition modAnim">
        <pc:chgData name="Sanjib Das" userId="cfa4146ac384c9ff" providerId="LiveId" clId="{F489DA25-5AF4-49BD-9AA1-A3B57E6B719D}" dt="2024-06-09T07:07:13.641" v="1073" actId="27636"/>
        <pc:sldMkLst>
          <pc:docMk/>
          <pc:sldMk cId="4206150663" sldId="259"/>
        </pc:sldMkLst>
        <pc:spChg chg="mod">
          <ac:chgData name="Sanjib Das" userId="cfa4146ac384c9ff" providerId="LiveId" clId="{F489DA25-5AF4-49BD-9AA1-A3B57E6B719D}" dt="2024-06-09T07:07:13.641" v="1073" actId="27636"/>
          <ac:spMkLst>
            <pc:docMk/>
            <pc:sldMk cId="4206150663" sldId="259"/>
            <ac:spMk id="2" creationId="{E3848C3E-BAB7-FA4B-F6C7-1034D10E9050}"/>
          </ac:spMkLst>
        </pc:spChg>
        <pc:spChg chg="mod">
          <ac:chgData name="Sanjib Das" userId="cfa4146ac384c9ff" providerId="LiveId" clId="{F489DA25-5AF4-49BD-9AA1-A3B57E6B719D}" dt="2024-06-09T06:39:36.897" v="904" actId="20577"/>
          <ac:spMkLst>
            <pc:docMk/>
            <pc:sldMk cId="4206150663" sldId="259"/>
            <ac:spMk id="3" creationId="{D5501AB8-1071-442C-FFD9-402ED152AF81}"/>
          </ac:spMkLst>
        </pc:spChg>
      </pc:sldChg>
      <pc:sldChg chg="modSp new mod modAnim">
        <pc:chgData name="Sanjib Das" userId="cfa4146ac384c9ff" providerId="LiveId" clId="{F489DA25-5AF4-49BD-9AA1-A3B57E6B719D}" dt="2024-06-09T07:07:13.489" v="1071"/>
        <pc:sldMkLst>
          <pc:docMk/>
          <pc:sldMk cId="2095878796" sldId="260"/>
        </pc:sldMkLst>
        <pc:spChg chg="mod">
          <ac:chgData name="Sanjib Das" userId="cfa4146ac384c9ff" providerId="LiveId" clId="{F489DA25-5AF4-49BD-9AA1-A3B57E6B719D}" dt="2024-06-09T07:07:13.489" v="1071"/>
          <ac:spMkLst>
            <pc:docMk/>
            <pc:sldMk cId="2095878796" sldId="260"/>
            <ac:spMk id="2" creationId="{55848E4C-0EAF-DEBE-BE60-E3BE385A7C72}"/>
          </ac:spMkLst>
        </pc:spChg>
        <pc:spChg chg="mod">
          <ac:chgData name="Sanjib Das" userId="cfa4146ac384c9ff" providerId="LiveId" clId="{F489DA25-5AF4-49BD-9AA1-A3B57E6B719D}" dt="2024-06-09T07:05:45.216" v="1057" actId="27636"/>
          <ac:spMkLst>
            <pc:docMk/>
            <pc:sldMk cId="2095878796" sldId="260"/>
            <ac:spMk id="3" creationId="{B5651CF3-3FC4-983E-3ECA-0624B1671870}"/>
          </ac:spMkLst>
        </pc:spChg>
      </pc:sldChg>
      <pc:sldChg chg="modSp new mod modAnim">
        <pc:chgData name="Sanjib Das" userId="cfa4146ac384c9ff" providerId="LiveId" clId="{F489DA25-5AF4-49BD-9AA1-A3B57E6B719D}" dt="2024-06-09T07:07:13.651" v="1074" actId="27636"/>
        <pc:sldMkLst>
          <pc:docMk/>
          <pc:sldMk cId="3853860461" sldId="261"/>
        </pc:sldMkLst>
        <pc:spChg chg="mod">
          <ac:chgData name="Sanjib Das" userId="cfa4146ac384c9ff" providerId="LiveId" clId="{F489DA25-5AF4-49BD-9AA1-A3B57E6B719D}" dt="2024-06-09T07:07:13.651" v="1074" actId="27636"/>
          <ac:spMkLst>
            <pc:docMk/>
            <pc:sldMk cId="3853860461" sldId="261"/>
            <ac:spMk id="2" creationId="{EEAD5A71-ABFE-75BC-95D5-A3F2EAFA3111}"/>
          </ac:spMkLst>
        </pc:spChg>
        <pc:spChg chg="mod">
          <ac:chgData name="Sanjib Das" userId="cfa4146ac384c9ff" providerId="LiveId" clId="{F489DA25-5AF4-49BD-9AA1-A3B57E6B719D}" dt="2024-06-09T07:06:52.087" v="1067" actId="27636"/>
          <ac:spMkLst>
            <pc:docMk/>
            <pc:sldMk cId="3853860461" sldId="261"/>
            <ac:spMk id="3" creationId="{9E077C75-EB2A-D51A-ADF4-9987A5BDB524}"/>
          </ac:spMkLst>
        </pc:spChg>
      </pc:sldChg>
      <pc:sldChg chg="modSp new mod modAnim">
        <pc:chgData name="Sanjib Das" userId="cfa4146ac384c9ff" providerId="LiveId" clId="{F489DA25-5AF4-49BD-9AA1-A3B57E6B719D}" dt="2024-06-09T07:12:03.957" v="1096"/>
        <pc:sldMkLst>
          <pc:docMk/>
          <pc:sldMk cId="994677719" sldId="262"/>
        </pc:sldMkLst>
        <pc:spChg chg="mod">
          <ac:chgData name="Sanjib Das" userId="cfa4146ac384c9ff" providerId="LiveId" clId="{F489DA25-5AF4-49BD-9AA1-A3B57E6B719D}" dt="2024-06-09T07:04:36.856" v="1049" actId="27636"/>
          <ac:spMkLst>
            <pc:docMk/>
            <pc:sldMk cId="994677719" sldId="262"/>
            <ac:spMk id="2" creationId="{39502649-8E36-7B96-1F9F-CBB61A6CE2DA}"/>
          </ac:spMkLst>
        </pc:spChg>
        <pc:spChg chg="mod">
          <ac:chgData name="Sanjib Das" userId="cfa4146ac384c9ff" providerId="LiveId" clId="{F489DA25-5AF4-49BD-9AA1-A3B57E6B719D}" dt="2024-06-09T07:00:53.247" v="1016" actId="20577"/>
          <ac:spMkLst>
            <pc:docMk/>
            <pc:sldMk cId="994677719" sldId="262"/>
            <ac:spMk id="3" creationId="{84781BE3-3784-3624-EDF9-E94241B10E93}"/>
          </ac:spMkLst>
        </pc:spChg>
      </pc:sldChg>
      <pc:sldChg chg="modSp new mod modAnim">
        <pc:chgData name="Sanjib Das" userId="cfa4146ac384c9ff" providerId="LiveId" clId="{F489DA25-5AF4-49BD-9AA1-A3B57E6B719D}" dt="2024-06-09T07:04:36.857" v="1050" actId="27636"/>
        <pc:sldMkLst>
          <pc:docMk/>
          <pc:sldMk cId="3470683746" sldId="263"/>
        </pc:sldMkLst>
        <pc:spChg chg="mod">
          <ac:chgData name="Sanjib Das" userId="cfa4146ac384c9ff" providerId="LiveId" clId="{F489DA25-5AF4-49BD-9AA1-A3B57E6B719D}" dt="2024-06-09T07:04:36.857" v="1050" actId="27636"/>
          <ac:spMkLst>
            <pc:docMk/>
            <pc:sldMk cId="3470683746" sldId="263"/>
            <ac:spMk id="2" creationId="{20B20B4B-784C-C142-397C-1EAE89DD18E8}"/>
          </ac:spMkLst>
        </pc:spChg>
        <pc:spChg chg="mod">
          <ac:chgData name="Sanjib Das" userId="cfa4146ac384c9ff" providerId="LiveId" clId="{F489DA25-5AF4-49BD-9AA1-A3B57E6B719D}" dt="2024-06-09T06:44:58.216" v="968" actId="20577"/>
          <ac:spMkLst>
            <pc:docMk/>
            <pc:sldMk cId="3470683746" sldId="263"/>
            <ac:spMk id="3" creationId="{3F1B9B46-31F0-78F2-82D0-1CEFFEA9DD27}"/>
          </ac:spMkLst>
        </pc:spChg>
      </pc:sldChg>
      <pc:sldChg chg="modSp new mod modAnim">
        <pc:chgData name="Sanjib Das" userId="cfa4146ac384c9ff" providerId="LiveId" clId="{F489DA25-5AF4-49BD-9AA1-A3B57E6B719D}" dt="2024-06-09T07:07:13.668" v="1076" actId="27636"/>
        <pc:sldMkLst>
          <pc:docMk/>
          <pc:sldMk cId="3762929950" sldId="264"/>
        </pc:sldMkLst>
        <pc:spChg chg="mod">
          <ac:chgData name="Sanjib Das" userId="cfa4146ac384c9ff" providerId="LiveId" clId="{F489DA25-5AF4-49BD-9AA1-A3B57E6B719D}" dt="2024-06-09T07:07:13.668" v="1076" actId="27636"/>
          <ac:spMkLst>
            <pc:docMk/>
            <pc:sldMk cId="3762929950" sldId="264"/>
            <ac:spMk id="2" creationId="{4038B83A-72D0-FE6D-D3B1-2F4F931A369C}"/>
          </ac:spMkLst>
        </pc:spChg>
        <pc:spChg chg="mod">
          <ac:chgData name="Sanjib Das" userId="cfa4146ac384c9ff" providerId="LiveId" clId="{F489DA25-5AF4-49BD-9AA1-A3B57E6B719D}" dt="2024-06-09T07:07:13.666" v="1075" actId="27636"/>
          <ac:spMkLst>
            <pc:docMk/>
            <pc:sldMk cId="3762929950" sldId="264"/>
            <ac:spMk id="3" creationId="{D433DA98-7BC8-8B71-5D69-C55D0B37E1E9}"/>
          </ac:spMkLst>
        </pc:spChg>
      </pc:sldChg>
      <pc:sldChg chg="modSp new mod modAnim">
        <pc:chgData name="Sanjib Das" userId="cfa4146ac384c9ff" providerId="LiveId" clId="{F489DA25-5AF4-49BD-9AA1-A3B57E6B719D}" dt="2024-06-09T07:07:13.673" v="1077" actId="27636"/>
        <pc:sldMkLst>
          <pc:docMk/>
          <pc:sldMk cId="3260338165" sldId="265"/>
        </pc:sldMkLst>
        <pc:spChg chg="mod">
          <ac:chgData name="Sanjib Das" userId="cfa4146ac384c9ff" providerId="LiveId" clId="{F489DA25-5AF4-49BD-9AA1-A3B57E6B719D}" dt="2024-06-09T07:07:13.673" v="1077" actId="27636"/>
          <ac:spMkLst>
            <pc:docMk/>
            <pc:sldMk cId="3260338165" sldId="265"/>
            <ac:spMk id="2" creationId="{19F1C589-35E4-9882-ED11-CF8769F0A3A5}"/>
          </ac:spMkLst>
        </pc:spChg>
        <pc:spChg chg="mod">
          <ac:chgData name="Sanjib Das" userId="cfa4146ac384c9ff" providerId="LiveId" clId="{F489DA25-5AF4-49BD-9AA1-A3B57E6B719D}" dt="2024-06-09T07:06:52.149" v="1068" actId="27636"/>
          <ac:spMkLst>
            <pc:docMk/>
            <pc:sldMk cId="3260338165" sldId="265"/>
            <ac:spMk id="3" creationId="{79D7A153-8734-B179-C61F-7B016DEFA109}"/>
          </ac:spMkLst>
        </pc:spChg>
      </pc:sldChg>
      <pc:sldChg chg="modSp new mod modAnim">
        <pc:chgData name="Sanjib Das" userId="cfa4146ac384c9ff" providerId="LiveId" clId="{F489DA25-5AF4-49BD-9AA1-A3B57E6B719D}" dt="2024-06-09T07:06:52.165" v="1069" actId="27636"/>
        <pc:sldMkLst>
          <pc:docMk/>
          <pc:sldMk cId="3927762770" sldId="266"/>
        </pc:sldMkLst>
        <pc:spChg chg="mod">
          <ac:chgData name="Sanjib Das" userId="cfa4146ac384c9ff" providerId="LiveId" clId="{F489DA25-5AF4-49BD-9AA1-A3B57E6B719D}" dt="2024-06-09T06:14:20.091" v="574" actId="14100"/>
          <ac:spMkLst>
            <pc:docMk/>
            <pc:sldMk cId="3927762770" sldId="266"/>
            <ac:spMk id="2" creationId="{EC848155-FCC8-A4B5-0F8B-9F4F72D0E3B8}"/>
          </ac:spMkLst>
        </pc:spChg>
        <pc:spChg chg="mod">
          <ac:chgData name="Sanjib Das" userId="cfa4146ac384c9ff" providerId="LiveId" clId="{F489DA25-5AF4-49BD-9AA1-A3B57E6B719D}" dt="2024-06-09T07:06:52.165" v="1069" actId="27636"/>
          <ac:spMkLst>
            <pc:docMk/>
            <pc:sldMk cId="3927762770" sldId="266"/>
            <ac:spMk id="3" creationId="{818D85C7-12B0-D0EA-9B42-1B5476E2BBDE}"/>
          </ac:spMkLst>
        </pc:spChg>
      </pc:sldChg>
      <pc:sldChg chg="modSp new mod modAnim">
        <pc:chgData name="Sanjib Das" userId="cfa4146ac384c9ff" providerId="LiveId" clId="{F489DA25-5AF4-49BD-9AA1-A3B57E6B719D}" dt="2024-06-09T07:07:13.688" v="1078" actId="27636"/>
        <pc:sldMkLst>
          <pc:docMk/>
          <pc:sldMk cId="2164258166" sldId="267"/>
        </pc:sldMkLst>
        <pc:spChg chg="mod">
          <ac:chgData name="Sanjib Das" userId="cfa4146ac384c9ff" providerId="LiveId" clId="{F489DA25-5AF4-49BD-9AA1-A3B57E6B719D}" dt="2024-06-09T07:07:13.688" v="1078" actId="27636"/>
          <ac:spMkLst>
            <pc:docMk/>
            <pc:sldMk cId="2164258166" sldId="267"/>
            <ac:spMk id="2" creationId="{8005D564-B352-969C-B458-D9DF3631E66A}"/>
          </ac:spMkLst>
        </pc:spChg>
        <pc:spChg chg="mod">
          <ac:chgData name="Sanjib Das" userId="cfa4146ac384c9ff" providerId="LiveId" clId="{F489DA25-5AF4-49BD-9AA1-A3B57E6B719D}" dt="2024-06-09T07:06:52.175" v="1070" actId="27636"/>
          <ac:spMkLst>
            <pc:docMk/>
            <pc:sldMk cId="2164258166" sldId="267"/>
            <ac:spMk id="3" creationId="{9853A9DA-6E04-C5B7-C375-64B409C58894}"/>
          </ac:spMkLst>
        </pc:spChg>
      </pc:sldChg>
      <pc:sldChg chg="modSp new mod">
        <pc:chgData name="Sanjib Das" userId="cfa4146ac384c9ff" providerId="LiveId" clId="{F489DA25-5AF4-49BD-9AA1-A3B57E6B719D}" dt="2024-06-09T06:19:21.320" v="634" actId="123"/>
        <pc:sldMkLst>
          <pc:docMk/>
          <pc:sldMk cId="3543641496" sldId="268"/>
        </pc:sldMkLst>
        <pc:spChg chg="mod">
          <ac:chgData name="Sanjib Das" userId="cfa4146ac384c9ff" providerId="LiveId" clId="{F489DA25-5AF4-49BD-9AA1-A3B57E6B719D}" dt="2024-06-09T06:18:32.022" v="626" actId="14100"/>
          <ac:spMkLst>
            <pc:docMk/>
            <pc:sldMk cId="3543641496" sldId="268"/>
            <ac:spMk id="2" creationId="{4994DC65-82DF-1E15-DA7B-2762C84C489A}"/>
          </ac:spMkLst>
        </pc:spChg>
        <pc:spChg chg="mod">
          <ac:chgData name="Sanjib Das" userId="cfa4146ac384c9ff" providerId="LiveId" clId="{F489DA25-5AF4-49BD-9AA1-A3B57E6B719D}" dt="2024-06-09T06:19:21.320" v="634" actId="123"/>
          <ac:spMkLst>
            <pc:docMk/>
            <pc:sldMk cId="3543641496" sldId="268"/>
            <ac:spMk id="3" creationId="{5F1E630F-DE2D-B25E-BE35-F5FE2C819B75}"/>
          </ac:spMkLst>
        </pc:spChg>
      </pc:sldChg>
      <pc:sldChg chg="addSp modSp new mod">
        <pc:chgData name="Sanjib Das" userId="cfa4146ac384c9ff" providerId="LiveId" clId="{F489DA25-5AF4-49BD-9AA1-A3B57E6B719D}" dt="2024-06-09T06:21:51.034" v="664" actId="1076"/>
        <pc:sldMkLst>
          <pc:docMk/>
          <pc:sldMk cId="452323190" sldId="269"/>
        </pc:sldMkLst>
        <pc:spChg chg="add mod">
          <ac:chgData name="Sanjib Das" userId="cfa4146ac384c9ff" providerId="LiveId" clId="{F489DA25-5AF4-49BD-9AA1-A3B57E6B719D}" dt="2024-06-09T06:21:51.034" v="664" actId="1076"/>
          <ac:spMkLst>
            <pc:docMk/>
            <pc:sldMk cId="452323190" sldId="269"/>
            <ac:spMk id="2" creationId="{6C37D4A7-4785-57DD-48AB-7D9F816B9E74}"/>
          </ac:spMkLst>
        </pc:sp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08-11-2025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0BEB5BF-433E-4FD5-8439-63DEC1ECE449}" type="slidenum">
              <a:rPr lang="en-IN" smtClean="0"/>
              <a:t>‹#›</a:t>
            </a:fld>
            <a:endParaRPr lang="en-IN"/>
          </a:p>
        </p:txBody>
      </p:sp>
    </p:spTree>
    <p:extLst>
      <p:ext uri="{BB962C8B-B14F-4D97-AF65-F5344CB8AC3E}">
        <p14:creationId xmlns:p14="http://schemas.microsoft.com/office/powerpoint/2010/main" val="62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08-11-2025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721078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08-11-2025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61838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9F05F2-74A8-4DAA-8680-DFC7B690056E}" type="datetimeFigureOut">
              <a:rPr lang="en-IN" smtClean="0"/>
              <a:t>08-11-2025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253376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F69F05F2-74A8-4DAA-8680-DFC7B690056E}" type="datetimeFigureOut">
              <a:rPr lang="en-IN" smtClean="0"/>
              <a:t>08-11-2025</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0BEB5BF-433E-4FD5-8439-63DEC1ECE449}" type="slidenum">
              <a:rPr lang="en-IN" smtClean="0"/>
              <a:t>‹#›</a:t>
            </a:fld>
            <a:endParaRPr lang="en-IN"/>
          </a:p>
        </p:txBody>
      </p:sp>
    </p:spTree>
    <p:extLst>
      <p:ext uri="{BB962C8B-B14F-4D97-AF65-F5344CB8AC3E}">
        <p14:creationId xmlns:p14="http://schemas.microsoft.com/office/powerpoint/2010/main" val="317117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9F05F2-74A8-4DAA-8680-DFC7B690056E}" type="datetimeFigureOut">
              <a:rPr lang="en-IN" smtClean="0"/>
              <a:t>08-11-2025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12477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9F05F2-74A8-4DAA-8680-DFC7B690056E}" type="datetimeFigureOut">
              <a:rPr lang="en-IN" smtClean="0"/>
              <a:t>08-11-2025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96397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9F05F2-74A8-4DAA-8680-DFC7B690056E}" type="datetimeFigureOut">
              <a:rPr lang="en-IN" smtClean="0"/>
              <a:t>08-11-2025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2577051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9F05F2-74A8-4DAA-8680-DFC7B690056E}" type="datetimeFigureOut">
              <a:rPr lang="en-IN" smtClean="0"/>
              <a:t>08-11-2025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3651430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9F05F2-74A8-4DAA-8680-DFC7B690056E}" type="datetimeFigureOut">
              <a:rPr lang="en-IN" smtClean="0"/>
              <a:t>08-11-2025</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1302577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9F05F2-74A8-4DAA-8680-DFC7B690056E}" type="datetimeFigureOut">
              <a:rPr lang="en-IN" smtClean="0"/>
              <a:t>08-11-2025</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0BEB5BF-433E-4FD5-8439-63DEC1ECE449}" type="slidenum">
              <a:rPr lang="en-IN" smtClean="0"/>
              <a:t>‹#›</a:t>
            </a:fld>
            <a:endParaRPr lang="en-IN"/>
          </a:p>
        </p:txBody>
      </p:sp>
    </p:spTree>
    <p:extLst>
      <p:ext uri="{BB962C8B-B14F-4D97-AF65-F5344CB8AC3E}">
        <p14:creationId xmlns:p14="http://schemas.microsoft.com/office/powerpoint/2010/main" val="4289598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69F05F2-74A8-4DAA-8680-DFC7B690056E}" type="datetimeFigureOut">
              <a:rPr lang="en-IN" smtClean="0"/>
              <a:t>08-11-2025</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0BEB5BF-433E-4FD5-8439-63DEC1ECE449}" type="slidenum">
              <a:rPr lang="en-IN" smtClean="0"/>
              <a:t>‹#›</a:t>
            </a:fld>
            <a:endParaRPr lang="en-IN"/>
          </a:p>
        </p:txBody>
      </p:sp>
    </p:spTree>
    <p:extLst>
      <p:ext uri="{BB962C8B-B14F-4D97-AF65-F5344CB8AC3E}">
        <p14:creationId xmlns:p14="http://schemas.microsoft.com/office/powerpoint/2010/main" val="2142106372"/>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F9E5E-8EFF-DEDD-50A4-329CF04728DB}"/>
              </a:ext>
            </a:extLst>
          </p:cNvPr>
          <p:cNvSpPr>
            <a:spLocks noGrp="1"/>
          </p:cNvSpPr>
          <p:nvPr>
            <p:ph type="ctrTitle"/>
          </p:nvPr>
        </p:nvSpPr>
        <p:spPr>
          <a:xfrm>
            <a:off x="1357745" y="2078182"/>
            <a:ext cx="9310255" cy="103075"/>
          </a:xfrm>
        </p:spPr>
        <p:txBody>
          <a:bodyPr>
            <a:normAutofit fontScale="90000"/>
          </a:bodyPr>
          <a:lstStyle/>
          <a:p>
            <a:r>
              <a:rPr lang="en-IN" sz="6600" dirty="0" smtClean="0">
                <a:latin typeface="Times New Roman" panose="02020603050405020304" pitchFamily="18" charset="0"/>
                <a:cs typeface="Times New Roman" panose="02020603050405020304" pitchFamily="18" charset="0"/>
              </a:rPr>
              <a:t/>
            </a:r>
            <a:br>
              <a:rPr lang="en-IN" sz="6600" dirty="0" smtClean="0">
                <a:latin typeface="Times New Roman" panose="02020603050405020304" pitchFamily="18" charset="0"/>
                <a:cs typeface="Times New Roman" panose="02020603050405020304" pitchFamily="18" charset="0"/>
              </a:rPr>
            </a:br>
            <a:r>
              <a:rPr lang="en-IN" sz="6600" dirty="0">
                <a:latin typeface="Times New Roman" panose="02020603050405020304" pitchFamily="18" charset="0"/>
                <a:cs typeface="Times New Roman" panose="02020603050405020304" pitchFamily="18" charset="0"/>
              </a:rPr>
              <a:t/>
            </a:r>
            <a:br>
              <a:rPr lang="en-IN" sz="6600" dirty="0">
                <a:latin typeface="Times New Roman" panose="02020603050405020304" pitchFamily="18" charset="0"/>
                <a:cs typeface="Times New Roman" panose="02020603050405020304" pitchFamily="18" charset="0"/>
              </a:rPr>
            </a:br>
            <a:r>
              <a:rPr lang="en-IN" sz="6600" dirty="0" smtClean="0">
                <a:latin typeface="Times New Roman" panose="02020603050405020304" pitchFamily="18" charset="0"/>
                <a:cs typeface="Times New Roman" panose="02020603050405020304" pitchFamily="18" charset="0"/>
              </a:rPr>
              <a:t>Permissive </a:t>
            </a:r>
            <a:r>
              <a:rPr lang="en-IN" sz="6600" dirty="0">
                <a:latin typeface="Times New Roman" panose="02020603050405020304" pitchFamily="18" charset="0"/>
                <a:cs typeface="Times New Roman" panose="02020603050405020304" pitchFamily="18" charset="0"/>
              </a:rPr>
              <a:t>Style of Teaching: Project Method </a:t>
            </a:r>
          </a:p>
        </p:txBody>
      </p:sp>
      <p:sp>
        <p:nvSpPr>
          <p:cNvPr id="3" name="Subtitle 2">
            <a:extLst>
              <a:ext uri="{FF2B5EF4-FFF2-40B4-BE49-F238E27FC236}">
                <a16:creationId xmlns:a16="http://schemas.microsoft.com/office/drawing/2014/main" id="{2363C56C-0BE3-DFE1-0DC3-8807C0AAC5AD}"/>
              </a:ext>
            </a:extLst>
          </p:cNvPr>
          <p:cNvSpPr>
            <a:spLocks noGrp="1"/>
          </p:cNvSpPr>
          <p:nvPr>
            <p:ph type="subTitle" idx="1"/>
          </p:nvPr>
        </p:nvSpPr>
        <p:spPr>
          <a:xfrm>
            <a:off x="969818" y="4405745"/>
            <a:ext cx="9698182" cy="2136457"/>
          </a:xfrm>
        </p:spPr>
        <p:txBody>
          <a:bodyPr>
            <a:normAutofit/>
          </a:bodyPr>
          <a:lstStyle/>
          <a:p>
            <a:pPr>
              <a:lnSpc>
                <a:spcPct val="100000"/>
              </a:lnSpc>
            </a:pPr>
            <a:endParaRPr lang="en-IN" dirty="0"/>
          </a:p>
          <a:p>
            <a:pPr>
              <a:lnSpc>
                <a:spcPct val="100000"/>
              </a:lnSpc>
            </a:pPr>
            <a:r>
              <a:rPr lang="en-IN" sz="2000" dirty="0"/>
              <a:t>Anuradha Roy</a:t>
            </a:r>
          </a:p>
          <a:p>
            <a:pPr>
              <a:lnSpc>
                <a:spcPct val="100000"/>
              </a:lnSpc>
            </a:pPr>
            <a:r>
              <a:rPr lang="en-IN" sz="1600" dirty="0"/>
              <a:t>Assistant Professor</a:t>
            </a:r>
          </a:p>
          <a:p>
            <a:pPr>
              <a:lnSpc>
                <a:spcPct val="100000"/>
              </a:lnSpc>
            </a:pPr>
            <a:r>
              <a:rPr lang="en-IN" sz="1800" dirty="0"/>
              <a:t>Nazir Ajmal Memorial College of Education, Hojai, Assam</a:t>
            </a:r>
            <a:r>
              <a:rPr lang="en-IN" sz="2800" dirty="0"/>
              <a:t>.</a:t>
            </a:r>
          </a:p>
        </p:txBody>
      </p:sp>
    </p:spTree>
    <p:extLst>
      <p:ext uri="{BB962C8B-B14F-4D97-AF65-F5344CB8AC3E}">
        <p14:creationId xmlns:p14="http://schemas.microsoft.com/office/powerpoint/2010/main" val="2587024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1C589-35E4-9882-ED11-CF8769F0A3A5}"/>
              </a:ext>
            </a:extLst>
          </p:cNvPr>
          <p:cNvSpPr>
            <a:spLocks noGrp="1"/>
          </p:cNvSpPr>
          <p:nvPr>
            <p:ph type="title"/>
          </p:nvPr>
        </p:nvSpPr>
        <p:spPr>
          <a:xfrm>
            <a:off x="838200" y="365126"/>
            <a:ext cx="10515600" cy="775518"/>
          </a:xfrm>
        </p:spPr>
        <p:txBody>
          <a:bodyPr>
            <a:normAutofit fontScale="90000"/>
          </a:bodyPr>
          <a:lstStyle/>
          <a:p>
            <a:r>
              <a:rPr lang="en-US" dirty="0">
                <a:latin typeface="Times New Roman" panose="02020603050405020304" pitchFamily="18" charset="0"/>
                <a:cs typeface="Times New Roman" panose="02020603050405020304" pitchFamily="18" charset="0"/>
              </a:rPr>
              <a:t>Steps of a Project Method:</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9D7A153-8734-B179-C61F-7B016DEFA109}"/>
              </a:ext>
            </a:extLst>
          </p:cNvPr>
          <p:cNvSpPr>
            <a:spLocks noGrp="1"/>
          </p:cNvSpPr>
          <p:nvPr>
            <p:ph idx="1"/>
          </p:nvPr>
        </p:nvSpPr>
        <p:spPr>
          <a:xfrm>
            <a:off x="838199" y="1715677"/>
            <a:ext cx="10643647" cy="3968686"/>
          </a:xfrm>
        </p:spPr>
        <p:txBody>
          <a:bodyPr>
            <a:normAutofit lnSpcReduction="10000"/>
          </a:bodyPr>
          <a:lstStyle/>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Creating Situation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Selection of the Problem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Planning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Execution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Evaluation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Reporting and Recording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033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out)">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out)">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out)">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out)">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8155-FCC8-A4B5-0F8B-9F4F72D0E3B8}"/>
              </a:ext>
            </a:extLst>
          </p:cNvPr>
          <p:cNvSpPr>
            <a:spLocks noGrp="1"/>
          </p:cNvSpPr>
          <p:nvPr>
            <p:ph type="title"/>
          </p:nvPr>
        </p:nvSpPr>
        <p:spPr>
          <a:xfrm>
            <a:off x="838200" y="365126"/>
            <a:ext cx="10515600" cy="982908"/>
          </a:xfrm>
        </p:spPr>
        <p:txBody>
          <a:bodyPr/>
          <a:lstStyle/>
          <a:p>
            <a:r>
              <a:rPr lang="en-IN" dirty="0">
                <a:latin typeface="Times New Roman" panose="02020603050405020304" pitchFamily="18" charset="0"/>
                <a:cs typeface="Times New Roman" panose="02020603050405020304" pitchFamily="18" charset="0"/>
              </a:rPr>
              <a:t>Merits of Project Method:</a:t>
            </a:r>
          </a:p>
        </p:txBody>
      </p:sp>
      <p:sp>
        <p:nvSpPr>
          <p:cNvPr id="3" name="Content Placeholder 2">
            <a:extLst>
              <a:ext uri="{FF2B5EF4-FFF2-40B4-BE49-F238E27FC236}">
                <a16:creationId xmlns:a16="http://schemas.microsoft.com/office/drawing/2014/main" id="{818D85C7-12B0-D0EA-9B42-1B5476E2BBDE}"/>
              </a:ext>
            </a:extLst>
          </p:cNvPr>
          <p:cNvSpPr>
            <a:spLocks noGrp="1"/>
          </p:cNvSpPr>
          <p:nvPr>
            <p:ph idx="1"/>
          </p:nvPr>
        </p:nvSpPr>
        <p:spPr>
          <a:xfrm>
            <a:off x="838200" y="1263192"/>
            <a:ext cx="10515600" cy="4913771"/>
          </a:xfrm>
        </p:spPr>
        <p:txBody>
          <a:bodyPr>
            <a:normAutofit fontScale="92500" lnSpcReduction="20000"/>
          </a:bodyPr>
          <a:lstStyle/>
          <a:p>
            <a:pPr algn="just">
              <a:lnSpc>
                <a:spcPct val="150000"/>
              </a:lnSpc>
            </a:pPr>
            <a:r>
              <a:rPr lang="en-US" sz="2400" dirty="0">
                <a:latin typeface="Times New Roman" panose="02020603050405020304" pitchFamily="18" charset="0"/>
                <a:cs typeface="Times New Roman" panose="02020603050405020304" pitchFamily="18" charset="0"/>
              </a:rPr>
              <a:t>Students get proper freedom to execute the project in accordance with their interest and abilities because they satisfied the needs.</a:t>
            </a:r>
          </a:p>
          <a:p>
            <a:pPr algn="just">
              <a:lnSpc>
                <a:spcPct val="150000"/>
              </a:lnSpc>
            </a:pPr>
            <a:r>
              <a:rPr lang="en-US" sz="2400" dirty="0">
                <a:latin typeface="Times New Roman" panose="02020603050405020304" pitchFamily="18" charset="0"/>
                <a:cs typeface="Times New Roman" panose="02020603050405020304" pitchFamily="18" charset="0"/>
              </a:rPr>
              <a:t>Habit of critical thinking gets developed among the students through this method.</a:t>
            </a:r>
          </a:p>
          <a:p>
            <a:pPr algn="just">
              <a:lnSpc>
                <a:spcPct val="150000"/>
              </a:lnSpc>
            </a:pPr>
            <a:r>
              <a:rPr lang="en-US" sz="2400" dirty="0">
                <a:latin typeface="Times New Roman" panose="02020603050405020304" pitchFamily="18" charset="0"/>
                <a:cs typeface="Times New Roman" panose="02020603050405020304" pitchFamily="18" charset="0"/>
              </a:rPr>
              <a:t>With this method, students get ample chances which they can develop coordination among their body and mind.</a:t>
            </a:r>
          </a:p>
          <a:p>
            <a:pPr algn="just">
              <a:lnSpc>
                <a:spcPct val="150000"/>
              </a:lnSpc>
            </a:pPr>
            <a:r>
              <a:rPr lang="en-US" sz="2400" dirty="0">
                <a:latin typeface="Times New Roman" panose="02020603050405020304" pitchFamily="18" charset="0"/>
                <a:cs typeface="Times New Roman" panose="02020603050405020304" pitchFamily="18" charset="0"/>
              </a:rPr>
              <a:t>This method helps in promoting social interaction and co – operation among the students, as they have to work in group and interact with experts.</a:t>
            </a:r>
          </a:p>
          <a:p>
            <a:pPr algn="just">
              <a:lnSpc>
                <a:spcPct val="150000"/>
              </a:lnSpc>
            </a:pPr>
            <a:r>
              <a:rPr lang="en-US" sz="2400" dirty="0">
                <a:latin typeface="Times New Roman" panose="02020603050405020304" pitchFamily="18" charset="0"/>
                <a:cs typeface="Times New Roman" panose="02020603050405020304" pitchFamily="18" charset="0"/>
              </a:rPr>
              <a:t>Mostly the projects are undertaken in classroom as classroom assignments, because of which load of homework from the students for reduced to considerable extent.</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76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5D564-B352-969C-B458-D9DF3631E66A}"/>
              </a:ext>
            </a:extLst>
          </p:cNvPr>
          <p:cNvSpPr>
            <a:spLocks noGrp="1"/>
          </p:cNvSpPr>
          <p:nvPr>
            <p:ph type="title"/>
          </p:nvPr>
        </p:nvSpPr>
        <p:spPr>
          <a:xfrm>
            <a:off x="838200" y="365126"/>
            <a:ext cx="10515600" cy="1001762"/>
          </a:xfrm>
        </p:spPr>
        <p:txBody>
          <a:bodyPr>
            <a:normAutofit fontScale="90000"/>
          </a:bodyPr>
          <a:lstStyle/>
          <a:p>
            <a:r>
              <a:rPr lang="en-IN" dirty="0">
                <a:latin typeface="Times New Roman" panose="02020603050405020304" pitchFamily="18" charset="0"/>
                <a:cs typeface="Times New Roman" panose="02020603050405020304" pitchFamily="18" charset="0"/>
              </a:rPr>
              <a:t>Demerits of Project Method:</a:t>
            </a:r>
            <a:endParaRPr lang="en-IN" dirty="0"/>
          </a:p>
        </p:txBody>
      </p:sp>
      <p:sp>
        <p:nvSpPr>
          <p:cNvPr id="3" name="Content Placeholder 2">
            <a:extLst>
              <a:ext uri="{FF2B5EF4-FFF2-40B4-BE49-F238E27FC236}">
                <a16:creationId xmlns:a16="http://schemas.microsoft.com/office/drawing/2014/main" id="{9853A9DA-6E04-C5B7-C375-64B409C58894}"/>
              </a:ext>
            </a:extLst>
          </p:cNvPr>
          <p:cNvSpPr>
            <a:spLocks noGrp="1"/>
          </p:cNvSpPr>
          <p:nvPr>
            <p:ph idx="1"/>
          </p:nvPr>
        </p:nvSpPr>
        <p:spPr>
          <a:xfrm>
            <a:off x="838200" y="1706252"/>
            <a:ext cx="10515600" cy="4081806"/>
          </a:xfrm>
        </p:spPr>
        <p:txBody>
          <a:bodyPr>
            <a:normAutofit/>
          </a:bodyPr>
          <a:lstStyle/>
          <a:p>
            <a:pPr algn="just">
              <a:lnSpc>
                <a:spcPct val="150000"/>
              </a:lnSpc>
            </a:pPr>
            <a:r>
              <a:rPr lang="en-US" sz="2200" dirty="0">
                <a:latin typeface="Times New Roman" panose="02020603050405020304" pitchFamily="18" charset="0"/>
                <a:cs typeface="Times New Roman" panose="02020603050405020304" pitchFamily="18" charset="0"/>
              </a:rPr>
              <a:t>This method takes a lot of time to plan and execute a single project.</a:t>
            </a:r>
          </a:p>
          <a:p>
            <a:pPr algn="just">
              <a:lnSpc>
                <a:spcPct val="150000"/>
              </a:lnSpc>
            </a:pPr>
            <a:r>
              <a:rPr lang="en-US" sz="2200" dirty="0">
                <a:latin typeface="Times New Roman" panose="02020603050405020304" pitchFamily="18" charset="0"/>
                <a:cs typeface="Times New Roman" panose="02020603050405020304" pitchFamily="18" charset="0"/>
              </a:rPr>
              <a:t>It is not possible to design different projects for different topics and also not able to cover all topics in the content.</a:t>
            </a:r>
          </a:p>
          <a:p>
            <a:pPr algn="just">
              <a:lnSpc>
                <a:spcPct val="150000"/>
              </a:lnSpc>
            </a:pPr>
            <a:r>
              <a:rPr lang="en-US" sz="2200" dirty="0">
                <a:latin typeface="Times New Roman" panose="02020603050405020304" pitchFamily="18" charset="0"/>
                <a:cs typeface="Times New Roman" panose="02020603050405020304" pitchFamily="18" charset="0"/>
              </a:rPr>
              <a:t>Such method can only be proving successful if the teacher is highly knowledgeable, alert and exceptionally gifted.</a:t>
            </a:r>
          </a:p>
          <a:p>
            <a:pPr algn="just">
              <a:lnSpc>
                <a:spcPct val="150000"/>
              </a:lnSpc>
            </a:pPr>
            <a:r>
              <a:rPr lang="en-US" sz="2200" dirty="0">
                <a:latin typeface="Times New Roman" panose="02020603050405020304" pitchFamily="18" charset="0"/>
                <a:cs typeface="Times New Roman" panose="02020603050405020304" pitchFamily="18" charset="0"/>
              </a:rPr>
              <a:t>Teachers do not possess lot of information regarding the manner in which this method should be used as result and hesitate to use.</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425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DC65-82DF-1E15-DA7B-2762C84C489A}"/>
              </a:ext>
            </a:extLst>
          </p:cNvPr>
          <p:cNvSpPr>
            <a:spLocks noGrp="1"/>
          </p:cNvSpPr>
          <p:nvPr>
            <p:ph type="title"/>
          </p:nvPr>
        </p:nvSpPr>
        <p:spPr>
          <a:xfrm>
            <a:off x="838200" y="365126"/>
            <a:ext cx="10515600" cy="907494"/>
          </a:xfrm>
        </p:spPr>
        <p:txBody>
          <a:bodyPr/>
          <a:lstStyle/>
          <a:p>
            <a:r>
              <a:rPr lang="en-IN"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5F1E630F-DE2D-B25E-BE35-F5FE2C819B75}"/>
              </a:ext>
            </a:extLst>
          </p:cNvPr>
          <p:cNvSpPr>
            <a:spLocks noGrp="1"/>
          </p:cNvSpPr>
          <p:nvPr>
            <p:ph idx="1"/>
          </p:nvPr>
        </p:nvSpPr>
        <p:spPr>
          <a:xfrm>
            <a:off x="838200" y="1470581"/>
            <a:ext cx="10515600" cy="4706382"/>
          </a:xfrm>
        </p:spPr>
        <p:txBody>
          <a:bodyPr>
            <a:norm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Teaching strategies are important tools in the hand of the teacher. It is noted that no matter the level of a teacher, he/she needs to identify certain methods and strategies of impacting his/her subject matter to the learners. In any teaching activity, three variables are of great importance, namely: the teacher , the learner, the subject matter. All three are connected by a method and strategy.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641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37D4A7-4785-57DD-48AB-7D9F816B9E74}"/>
              </a:ext>
            </a:extLst>
          </p:cNvPr>
          <p:cNvSpPr txBox="1"/>
          <p:nvPr/>
        </p:nvSpPr>
        <p:spPr>
          <a:xfrm>
            <a:off x="1602557" y="2644170"/>
            <a:ext cx="9191134" cy="1569660"/>
          </a:xfrm>
          <a:prstGeom prst="rect">
            <a:avLst/>
          </a:prstGeom>
          <a:noFill/>
        </p:spPr>
        <p:txBody>
          <a:bodyPr wrap="square" rtlCol="0">
            <a:spAutoFit/>
          </a:bodyPr>
          <a:lstStyle/>
          <a:p>
            <a:pPr algn="ctr"/>
            <a:r>
              <a:rPr lang="en-IN" sz="96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45232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A56FD-D966-4709-E278-122ED22F82D6}"/>
              </a:ext>
            </a:extLst>
          </p:cNvPr>
          <p:cNvSpPr>
            <a:spLocks noGrp="1"/>
          </p:cNvSpPr>
          <p:nvPr>
            <p:ph type="title"/>
          </p:nvPr>
        </p:nvSpPr>
        <p:spPr>
          <a:xfrm>
            <a:off x="838200" y="365126"/>
            <a:ext cx="10515600" cy="916920"/>
          </a:xfrm>
        </p:spPr>
        <p:txBody>
          <a:bodyPr/>
          <a:lstStyle/>
          <a:p>
            <a:r>
              <a:rPr lang="en-IN"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A36BFB88-0698-8A33-AA3C-0E2487DCEDB2}"/>
              </a:ext>
            </a:extLst>
          </p:cNvPr>
          <p:cNvSpPr>
            <a:spLocks noGrp="1"/>
          </p:cNvSpPr>
          <p:nvPr>
            <p:ph idx="1"/>
          </p:nvPr>
        </p:nvSpPr>
        <p:spPr>
          <a:xfrm>
            <a:off x="838200" y="1282046"/>
            <a:ext cx="10515600" cy="4894917"/>
          </a:xfrm>
        </p:spPr>
        <p:txBody>
          <a:bodyPr>
            <a:normAutofit/>
          </a:bodyPr>
          <a:lstStyle/>
          <a:p>
            <a:pPr marL="0" indent="0" algn="just">
              <a:lnSpc>
                <a:spcPct val="150000"/>
              </a:lnSpc>
              <a:buNone/>
            </a:pPr>
            <a:r>
              <a:rPr lang="en-US" sz="2000" dirty="0">
                <a:latin typeface="Times New Roman" panose="02020603050405020304" pitchFamily="18" charset="0"/>
                <a:cs typeface="Times New Roman" panose="02020603050405020304" pitchFamily="18" charset="0"/>
              </a:rPr>
              <a:t>Project Method is one of the modern methods of Teaching. Here the students point of view is given importance in designing the curriculum and content of studies. This method is based on the philosophy of Pragmatism and the principle of "Learning by Doing". Kilpatrick of Colombia University made a formal attempt to use this method in the education based on John Dewey's philosophy of Pragmatism, which stresses the principle of  "Learning by Doing".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Project method is an method where students working individually or in small groups analyze and develop "real life" problem or tackle a real life problem within a preset time limit, working independently and with the division of tasks clearly defined. </a:t>
            </a:r>
            <a:r>
              <a:rPr lang="en-US" sz="2000" dirty="0" smtClean="0">
                <a:latin typeface="Times New Roman" panose="02020603050405020304" pitchFamily="18" charset="0"/>
                <a:cs typeface="Times New Roman" panose="02020603050405020304" pitchFamily="18" charset="0"/>
              </a:rPr>
              <a:t>This </a:t>
            </a:r>
            <a:r>
              <a:rPr lang="en-US" sz="2000" dirty="0">
                <a:latin typeface="Times New Roman" panose="02020603050405020304" pitchFamily="18" charset="0"/>
                <a:cs typeface="Times New Roman" panose="02020603050405020304" pitchFamily="18" charset="0"/>
              </a:rPr>
              <a:t>strategy centers on an assignment of interest undertaken by an individual student or a group or a whole class. In this method, the students are guided when necessary.</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88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5375F-CAF6-0CAA-1B97-BB93BD603BEA}"/>
              </a:ext>
            </a:extLst>
          </p:cNvPr>
          <p:cNvSpPr>
            <a:spLocks noGrp="1"/>
          </p:cNvSpPr>
          <p:nvPr>
            <p:ph type="title"/>
          </p:nvPr>
        </p:nvSpPr>
        <p:spPr>
          <a:xfrm>
            <a:off x="838200" y="113123"/>
            <a:ext cx="10445685" cy="801277"/>
          </a:xfrm>
        </p:spPr>
        <p:txBody>
          <a:bodyPr>
            <a:normAutofit fontScale="90000"/>
          </a:bodyPr>
          <a:lstStyle/>
          <a:p>
            <a:r>
              <a:rPr lang="en-IN" dirty="0">
                <a:latin typeface="Times New Roman" panose="02020603050405020304" pitchFamily="18" charset="0"/>
                <a:cs typeface="Times New Roman" panose="02020603050405020304" pitchFamily="18" charset="0"/>
              </a:rPr>
              <a:t>Definition:</a:t>
            </a:r>
          </a:p>
        </p:txBody>
      </p:sp>
      <p:sp>
        <p:nvSpPr>
          <p:cNvPr id="3" name="Content Placeholder 2">
            <a:extLst>
              <a:ext uri="{FF2B5EF4-FFF2-40B4-BE49-F238E27FC236}">
                <a16:creationId xmlns:a16="http://schemas.microsoft.com/office/drawing/2014/main" id="{80AF8B8D-C184-13B9-3CAD-51B43B3AE9B5}"/>
              </a:ext>
            </a:extLst>
          </p:cNvPr>
          <p:cNvSpPr>
            <a:spLocks noGrp="1"/>
          </p:cNvSpPr>
          <p:nvPr>
            <p:ph idx="1"/>
          </p:nvPr>
        </p:nvSpPr>
        <p:spPr>
          <a:xfrm>
            <a:off x="838200" y="914400"/>
            <a:ext cx="10515600" cy="5262563"/>
          </a:xfrm>
        </p:spPr>
        <p:txBody>
          <a:bodyPr>
            <a:noAutofit/>
          </a:bodyPr>
          <a:lstStyle/>
          <a:p>
            <a:pPr marL="0" indent="0" algn="just">
              <a:lnSpc>
                <a:spcPct val="150000"/>
              </a:lnSpc>
              <a:buNone/>
            </a:pPr>
            <a:r>
              <a:rPr lang="en-US" sz="2000" dirty="0">
                <a:latin typeface="Times New Roman" panose="02020603050405020304" pitchFamily="18" charset="0"/>
                <a:cs typeface="Times New Roman" panose="02020603050405020304" pitchFamily="18" charset="0"/>
              </a:rPr>
              <a:t>This method is defined by different educationists as below –</a:t>
            </a:r>
          </a:p>
          <a:p>
            <a:pPr algn="just">
              <a:lnSpc>
                <a:spcPct val="150000"/>
              </a:lnSpc>
            </a:pPr>
            <a:r>
              <a:rPr lang="en-US" sz="2000" dirty="0">
                <a:latin typeface="Times New Roman" panose="02020603050405020304" pitchFamily="18" charset="0"/>
                <a:cs typeface="Times New Roman" panose="02020603050405020304" pitchFamily="18" charset="0"/>
              </a:rPr>
              <a:t>According to W.H. Kilpatrick, " A project is a wholehearted purposeful activity proceeding in a social environment" </a:t>
            </a:r>
          </a:p>
          <a:p>
            <a:pPr algn="just">
              <a:lnSpc>
                <a:spcPct val="150000"/>
              </a:lnSpc>
            </a:pPr>
            <a:r>
              <a:rPr lang="en-US" sz="2000" dirty="0">
                <a:latin typeface="Times New Roman" panose="02020603050405020304" pitchFamily="18" charset="0"/>
                <a:cs typeface="Times New Roman" panose="02020603050405020304" pitchFamily="18" charset="0"/>
              </a:rPr>
              <a:t> A project is any unit of activity, individual or group, involving the investigation and solution of problems, planned and carried out to conclusion under the guidance of a teacher.</a:t>
            </a:r>
          </a:p>
          <a:p>
            <a:pPr algn="just">
              <a:lnSpc>
                <a:spcPct val="150000"/>
              </a:lnSpc>
            </a:pPr>
            <a:r>
              <a:rPr lang="en-US" sz="2000" dirty="0">
                <a:latin typeface="Times New Roman" panose="02020603050405020304" pitchFamily="18" charset="0"/>
                <a:cs typeface="Times New Roman" panose="02020603050405020304" pitchFamily="18" charset="0"/>
              </a:rPr>
              <a:t>It is generally considered ---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I. Develop independence and responsibility.</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II. Practice social and democratic behaviour.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III. A systematic teaching methods that engages learners for acquiring knowledge and skills.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3304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48C3E-BAB7-FA4B-F6C7-1034D10E9050}"/>
              </a:ext>
            </a:extLst>
          </p:cNvPr>
          <p:cNvSpPr>
            <a:spLocks noGrp="1"/>
          </p:cNvSpPr>
          <p:nvPr>
            <p:ph type="title"/>
          </p:nvPr>
        </p:nvSpPr>
        <p:spPr>
          <a:xfrm>
            <a:off x="838200" y="365126"/>
            <a:ext cx="10515600" cy="822652"/>
          </a:xfrm>
        </p:spPr>
        <p:txBody>
          <a:bodyPr>
            <a:normAutofit fontScale="90000"/>
          </a:bodyPr>
          <a:lstStyle/>
          <a:p>
            <a:r>
              <a:rPr lang="en-IN" dirty="0">
                <a:latin typeface="Times New Roman" panose="02020603050405020304" pitchFamily="18" charset="0"/>
                <a:cs typeface="Times New Roman" panose="02020603050405020304" pitchFamily="18" charset="0"/>
              </a:rPr>
              <a:t>Characteristics:</a:t>
            </a:r>
          </a:p>
        </p:txBody>
      </p:sp>
      <p:sp>
        <p:nvSpPr>
          <p:cNvPr id="3" name="Content Placeholder 2">
            <a:extLst>
              <a:ext uri="{FF2B5EF4-FFF2-40B4-BE49-F238E27FC236}">
                <a16:creationId xmlns:a16="http://schemas.microsoft.com/office/drawing/2014/main" id="{D5501AB8-1071-442C-FFD9-402ED152AF81}"/>
              </a:ext>
            </a:extLst>
          </p:cNvPr>
          <p:cNvSpPr>
            <a:spLocks noGrp="1"/>
          </p:cNvSpPr>
          <p:nvPr>
            <p:ph idx="1"/>
          </p:nvPr>
        </p:nvSpPr>
        <p:spPr>
          <a:xfrm>
            <a:off x="838199" y="1187778"/>
            <a:ext cx="10515601" cy="4571999"/>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The characteristics of this project method involves –</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takes the student beyond the walls of class room.</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is carried out in a natural setting, thus making learning realistic and experiential.</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encourages investigative learning and solutions to practical problems.</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focuses on the students as it enlists his/her active involvement in the task set.</a:t>
            </a:r>
          </a:p>
          <a:p>
            <a:pPr marL="571500" indent="-571500" algn="just">
              <a:lnSpc>
                <a:spcPct val="150000"/>
              </a:lnSpc>
              <a:buAutoNum type="romanUcPeriod"/>
            </a:pPr>
            <a:r>
              <a:rPr lang="en-US" sz="2400" dirty="0">
                <a:latin typeface="Times New Roman" panose="02020603050405020304" pitchFamily="18" charset="0"/>
                <a:cs typeface="Times New Roman" panose="02020603050405020304" pitchFamily="18" charset="0"/>
              </a:rPr>
              <a:t>It promotes a better knowledge of the practical aspects of knowledge gained from books.</a:t>
            </a:r>
          </a:p>
        </p:txBody>
      </p:sp>
    </p:spTree>
    <p:extLst>
      <p:ext uri="{BB962C8B-B14F-4D97-AF65-F5344CB8AC3E}">
        <p14:creationId xmlns:p14="http://schemas.microsoft.com/office/powerpoint/2010/main" val="420615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48E4C-0EAF-DEBE-BE60-E3BE385A7C72}"/>
              </a:ext>
            </a:extLst>
          </p:cNvPr>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B5651CF3-3FC4-983E-3ECA-0624B1671870}"/>
              </a:ext>
            </a:extLst>
          </p:cNvPr>
          <p:cNvSpPr>
            <a:spLocks noGrp="1"/>
          </p:cNvSpPr>
          <p:nvPr>
            <p:ph idx="1"/>
          </p:nvPr>
        </p:nvSpPr>
        <p:spPr>
          <a:xfrm>
            <a:off x="838200" y="1690688"/>
            <a:ext cx="10515600" cy="4486275"/>
          </a:xfrm>
        </p:spPr>
        <p:txBody>
          <a:bodyPr>
            <a:normAutofit lnSpcReduction="10000"/>
          </a:bodyPr>
          <a:lstStyle/>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It enhances the students social skills, as it requires interaction with the social environment.</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 Teacher plays a facilitative role than the role of expert.</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It allows the students a great degree of freedom. </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It encourages the spirit of research in the student.</a:t>
            </a:r>
          </a:p>
          <a:p>
            <a:pPr marL="514350" indent="-514350" algn="just">
              <a:lnSpc>
                <a:spcPct val="150000"/>
              </a:lnSpc>
              <a:buFont typeface="+mj-lt"/>
              <a:buAutoNum type="romanUcPeriod" startAt="6"/>
            </a:pPr>
            <a:r>
              <a:rPr lang="en-US" sz="2400" dirty="0">
                <a:latin typeface="Times New Roman" panose="02020603050405020304" pitchFamily="18" charset="0"/>
                <a:cs typeface="Times New Roman" panose="02020603050405020304" pitchFamily="18" charset="0"/>
              </a:rPr>
              <a:t>In this strategy learners engage in acquiring knowledge and skills through an extended inquiry process.</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9587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D5A71-ABFE-75BC-95D5-A3F2EAFA3111}"/>
              </a:ext>
            </a:extLst>
          </p:cNvPr>
          <p:cNvSpPr>
            <a:spLocks noGrp="1"/>
          </p:cNvSpPr>
          <p:nvPr>
            <p:ph type="title"/>
          </p:nvPr>
        </p:nvSpPr>
        <p:spPr>
          <a:xfrm>
            <a:off x="838200" y="365126"/>
            <a:ext cx="10515600" cy="775518"/>
          </a:xfrm>
        </p:spPr>
        <p:txBody>
          <a:bodyPr>
            <a:normAutofit fontScale="90000"/>
          </a:bodyPr>
          <a:lstStyle/>
          <a:p>
            <a:r>
              <a:rPr lang="en-IN" dirty="0">
                <a:latin typeface="Times New Roman" panose="02020603050405020304" pitchFamily="18" charset="0"/>
                <a:cs typeface="Times New Roman" panose="02020603050405020304" pitchFamily="18" charset="0"/>
              </a:rPr>
              <a:t>Principles of Project Method: </a:t>
            </a:r>
          </a:p>
        </p:txBody>
      </p:sp>
      <p:sp>
        <p:nvSpPr>
          <p:cNvPr id="3" name="Content Placeholder 2">
            <a:extLst>
              <a:ext uri="{FF2B5EF4-FFF2-40B4-BE49-F238E27FC236}">
                <a16:creationId xmlns:a16="http://schemas.microsoft.com/office/drawing/2014/main" id="{9E077C75-EB2A-D51A-ADF4-9987A5BDB524}"/>
              </a:ext>
            </a:extLst>
          </p:cNvPr>
          <p:cNvSpPr>
            <a:spLocks noGrp="1"/>
          </p:cNvSpPr>
          <p:nvPr>
            <p:ph idx="1"/>
          </p:nvPr>
        </p:nvSpPr>
        <p:spPr>
          <a:xfrm>
            <a:off x="838200" y="1272619"/>
            <a:ext cx="10515600" cy="4904344"/>
          </a:xfrm>
        </p:spPr>
        <p:txBody>
          <a:bodyPr>
            <a:normAutofit/>
          </a:bodyPr>
          <a:lstStyle/>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Utility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Purpose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Readiness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Learning by Doing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freedom at work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Socialization </a:t>
            </a:r>
          </a:p>
          <a:p>
            <a:pPr marL="571500" indent="-57150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The Principle of Planning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386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02649-8E36-7B96-1F9F-CBB61A6CE2DA}"/>
              </a:ext>
            </a:extLst>
          </p:cNvPr>
          <p:cNvSpPr>
            <a:spLocks noGrp="1"/>
          </p:cNvSpPr>
          <p:nvPr>
            <p:ph type="title"/>
          </p:nvPr>
        </p:nvSpPr>
        <p:spPr>
          <a:xfrm>
            <a:off x="838200" y="365126"/>
            <a:ext cx="10515600" cy="700104"/>
          </a:xfrm>
        </p:spPr>
        <p:txBody>
          <a:bodyPr>
            <a:normAutofit fontScale="90000"/>
          </a:bodyPr>
          <a:lstStyle/>
          <a:p>
            <a:r>
              <a:rPr lang="en-IN" dirty="0">
                <a:latin typeface="Times New Roman" panose="02020603050405020304" pitchFamily="18" charset="0"/>
                <a:cs typeface="Times New Roman" panose="02020603050405020304" pitchFamily="18" charset="0"/>
              </a:rPr>
              <a:t>Types of Project Method:</a:t>
            </a:r>
          </a:p>
        </p:txBody>
      </p:sp>
      <p:sp>
        <p:nvSpPr>
          <p:cNvPr id="3" name="Content Placeholder 2">
            <a:extLst>
              <a:ext uri="{FF2B5EF4-FFF2-40B4-BE49-F238E27FC236}">
                <a16:creationId xmlns:a16="http://schemas.microsoft.com/office/drawing/2014/main" id="{84781BE3-3784-3624-EDF9-E94241B10E93}"/>
              </a:ext>
            </a:extLst>
          </p:cNvPr>
          <p:cNvSpPr>
            <a:spLocks noGrp="1"/>
          </p:cNvSpPr>
          <p:nvPr>
            <p:ph idx="1"/>
          </p:nvPr>
        </p:nvSpPr>
        <p:spPr>
          <a:xfrm>
            <a:off x="838200" y="1338606"/>
            <a:ext cx="10515600" cy="4204355"/>
          </a:xfrm>
        </p:spPr>
        <p:txBody>
          <a:bodyPr>
            <a:normAutofit/>
          </a:bodyPr>
          <a:lstStyle/>
          <a:p>
            <a:pPr marL="0" indent="0">
              <a:lnSpc>
                <a:spcPct val="150000"/>
              </a:lnSpc>
              <a:buNone/>
            </a:pPr>
            <a:r>
              <a:rPr lang="en-US" sz="2400" dirty="0">
                <a:latin typeface="Times New Roman" panose="02020603050405020304" pitchFamily="18" charset="0"/>
                <a:cs typeface="Times New Roman" panose="02020603050405020304" pitchFamily="18" charset="0"/>
              </a:rPr>
              <a:t>According to Kilpatrick in his paper on the Project Method (1918) - has classified projects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Problem Type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Product Type</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Consumer Type </a:t>
            </a:r>
          </a:p>
          <a:p>
            <a:pPr marL="514350" indent="-514350">
              <a:lnSpc>
                <a:spcPct val="150000"/>
              </a:lnSpc>
              <a:buFont typeface="+mj-lt"/>
              <a:buAutoNum type="romanUcPeriod"/>
            </a:pPr>
            <a:r>
              <a:rPr lang="en-US" sz="2400" dirty="0">
                <a:latin typeface="Times New Roman" panose="02020603050405020304" pitchFamily="18" charset="0"/>
                <a:cs typeface="Times New Roman" panose="02020603050405020304" pitchFamily="18" charset="0"/>
              </a:rPr>
              <a:t>Drill Type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67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ou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out)">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out)">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out)">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20B4B-784C-C142-397C-1EAE89DD18E8}"/>
              </a:ext>
            </a:extLst>
          </p:cNvPr>
          <p:cNvSpPr>
            <a:spLocks noGrp="1"/>
          </p:cNvSpPr>
          <p:nvPr>
            <p:ph type="title"/>
          </p:nvPr>
        </p:nvSpPr>
        <p:spPr>
          <a:xfrm>
            <a:off x="838200" y="365125"/>
            <a:ext cx="10515600" cy="662397"/>
          </a:xfrm>
        </p:spPr>
        <p:txBody>
          <a:bodyPr>
            <a:normAutofit fontScale="90000"/>
          </a:bodyPr>
          <a:lstStyle/>
          <a:p>
            <a:r>
              <a:rPr lang="en-IN" dirty="0">
                <a:latin typeface="Times New Roman" panose="02020603050405020304" pitchFamily="18" charset="0"/>
                <a:cs typeface="Times New Roman" panose="02020603050405020304" pitchFamily="18" charset="0"/>
              </a:rPr>
              <a:t>Role of Teacher: </a:t>
            </a:r>
          </a:p>
        </p:txBody>
      </p:sp>
      <p:sp>
        <p:nvSpPr>
          <p:cNvPr id="3" name="Content Placeholder 2">
            <a:extLst>
              <a:ext uri="{FF2B5EF4-FFF2-40B4-BE49-F238E27FC236}">
                <a16:creationId xmlns:a16="http://schemas.microsoft.com/office/drawing/2014/main" id="{3F1B9B46-31F0-78F2-82D0-1CEFFEA9DD27}"/>
              </a:ext>
            </a:extLst>
          </p:cNvPr>
          <p:cNvSpPr>
            <a:spLocks noGrp="1"/>
          </p:cNvSpPr>
          <p:nvPr>
            <p:ph idx="1"/>
          </p:nvPr>
        </p:nvSpPr>
        <p:spPr>
          <a:xfrm>
            <a:off x="838200" y="1555423"/>
            <a:ext cx="10515600" cy="4621540"/>
          </a:xfrm>
        </p:spPr>
        <p:txBody>
          <a:bodyPr>
            <a:noAutofit/>
          </a:bodyPr>
          <a:lstStyle/>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Encourages </a:t>
            </a:r>
            <a:r>
              <a:rPr lang="en-US" sz="2400" dirty="0" smtClean="0">
                <a:latin typeface="Times New Roman" panose="02020603050405020304" pitchFamily="18" charset="0"/>
                <a:cs typeface="Times New Roman" panose="02020603050405020304" pitchFamily="18" charset="0"/>
              </a:rPr>
              <a:t>His/her </a:t>
            </a:r>
            <a:r>
              <a:rPr lang="en-US" sz="2400" dirty="0">
                <a:latin typeface="Times New Roman" panose="02020603050405020304" pitchFamily="18" charset="0"/>
                <a:cs typeface="Times New Roman" panose="02020603050405020304" pitchFamily="18" charset="0"/>
              </a:rPr>
              <a:t>Student.</a:t>
            </a:r>
          </a:p>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Helps students to avoid mistakes.</a:t>
            </a:r>
          </a:p>
          <a:p>
            <a:pPr marL="571500" indent="-571500" algn="just">
              <a:lnSpc>
                <a:spcPct val="170000"/>
              </a:lnSpc>
              <a:buFont typeface="+mj-lt"/>
              <a:buAutoNum type="romanUcPeriod"/>
            </a:pPr>
            <a:r>
              <a:rPr lang="en-US" sz="2400" dirty="0" smtClean="0">
                <a:latin typeface="Times New Roman" panose="02020603050405020304" pitchFamily="18" charset="0"/>
                <a:cs typeface="Times New Roman" panose="02020603050405020304" pitchFamily="18" charset="0"/>
              </a:rPr>
              <a:t>He/she </a:t>
            </a:r>
            <a:r>
              <a:rPr lang="en-US" sz="2400" dirty="0">
                <a:latin typeface="Times New Roman" panose="02020603050405020304" pitchFamily="18" charset="0"/>
                <a:cs typeface="Times New Roman" panose="02020603050405020304" pitchFamily="18" charset="0"/>
              </a:rPr>
              <a:t>involves the students in a particular group and look on their equal contribution.</a:t>
            </a:r>
          </a:p>
          <a:p>
            <a:pPr marL="571500" indent="-571500" algn="just">
              <a:lnSpc>
                <a:spcPct val="170000"/>
              </a:lnSpc>
              <a:buFont typeface="+mj-lt"/>
              <a:buAutoNum type="romanUcPeriod"/>
            </a:pPr>
            <a:r>
              <a:rPr lang="en-US" sz="2400" dirty="0">
                <a:latin typeface="Times New Roman" panose="02020603050405020304" pitchFamily="18" charset="0"/>
                <a:cs typeface="Times New Roman" panose="02020603050405020304" pitchFamily="18" charset="0"/>
              </a:rPr>
              <a:t>If the students face failure during execution of some steps of the project the teacher should not execute the portion he should suggest some better methods.</a:t>
            </a:r>
          </a:p>
        </p:txBody>
      </p:sp>
    </p:spTree>
    <p:extLst>
      <p:ext uri="{BB962C8B-B14F-4D97-AF65-F5344CB8AC3E}">
        <p14:creationId xmlns:p14="http://schemas.microsoft.com/office/powerpoint/2010/main" val="347068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8B83A-72D0-FE6D-D3B1-2F4F931A369C}"/>
              </a:ext>
            </a:extLst>
          </p:cNvPr>
          <p:cNvSpPr>
            <a:spLocks noGrp="1"/>
          </p:cNvSpPr>
          <p:nvPr>
            <p:ph type="title"/>
          </p:nvPr>
        </p:nvSpPr>
        <p:spPr>
          <a:xfrm>
            <a:off x="838200" y="365126"/>
            <a:ext cx="10515600" cy="775518"/>
          </a:xfrm>
        </p:spPr>
        <p:txBody>
          <a:bodyPr>
            <a:normAutofit fontScale="90000"/>
          </a:bodyPr>
          <a:lstStyle/>
          <a:p>
            <a:r>
              <a:rPr lang="en-IN"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D433DA98-7BC8-8B71-5D69-C55D0B37E1E9}"/>
              </a:ext>
            </a:extLst>
          </p:cNvPr>
          <p:cNvSpPr>
            <a:spLocks noGrp="1"/>
          </p:cNvSpPr>
          <p:nvPr>
            <p:ph idx="1"/>
          </p:nvPr>
        </p:nvSpPr>
        <p:spPr>
          <a:xfrm>
            <a:off x="838200" y="1357460"/>
            <a:ext cx="10515600" cy="4819503"/>
          </a:xfrm>
        </p:spPr>
        <p:txBody>
          <a:bodyPr>
            <a:normAutofit fontScale="85000" lnSpcReduction="10000"/>
          </a:bodyPr>
          <a:lstStyle/>
          <a:p>
            <a:pPr marL="571500" indent="-571500" algn="just">
              <a:lnSpc>
                <a:spcPct val="170000"/>
              </a:lnSpc>
              <a:buFont typeface="+mj-lt"/>
              <a:buAutoNum type="romanUcPeriod" startAt="5"/>
            </a:pPr>
            <a:r>
              <a:rPr lang="en-US" sz="2800" dirty="0" smtClean="0">
                <a:latin typeface="Times New Roman" panose="02020603050405020304" pitchFamily="18" charset="0"/>
                <a:cs typeface="Times New Roman" panose="02020603050405020304" pitchFamily="18" charset="0"/>
              </a:rPr>
              <a:t>He/she </a:t>
            </a:r>
            <a:r>
              <a:rPr lang="en-US" sz="2800" dirty="0">
                <a:latin typeface="Times New Roman" panose="02020603050405020304" pitchFamily="18" charset="0"/>
                <a:cs typeface="Times New Roman" panose="02020603050405020304" pitchFamily="18" charset="0"/>
              </a:rPr>
              <a:t>should help the students in developing character and personality by allowing them to accept the responsibilities and discharge them efficiently.</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Creating a democratic atmosphere.</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Alert and active all the time.</a:t>
            </a:r>
          </a:p>
          <a:p>
            <a:pPr marL="571500" indent="-571500" algn="just">
              <a:lnSpc>
                <a:spcPct val="170000"/>
              </a:lnSpc>
              <a:buFont typeface="+mj-lt"/>
              <a:buAutoNum type="romanUcPeriod" startAt="5"/>
            </a:pPr>
            <a:r>
              <a:rPr lang="en-US" sz="2800" dirty="0" smtClean="0">
                <a:latin typeface="Times New Roman" panose="02020603050405020304" pitchFamily="18" charset="0"/>
                <a:cs typeface="Times New Roman" panose="02020603050405020304" pitchFamily="18" charset="0"/>
              </a:rPr>
              <a:t>He/she </a:t>
            </a:r>
            <a:r>
              <a:rPr lang="en-US" sz="2800" dirty="0">
                <a:latin typeface="Times New Roman" panose="02020603050405020304" pitchFamily="18" charset="0"/>
                <a:cs typeface="Times New Roman" panose="02020603050405020304" pitchFamily="18" charset="0"/>
              </a:rPr>
              <a:t>should have initiative, tact and zest for learning.</a:t>
            </a:r>
          </a:p>
          <a:p>
            <a:pPr marL="571500" indent="-571500" algn="just">
              <a:lnSpc>
                <a:spcPct val="170000"/>
              </a:lnSpc>
              <a:buFont typeface="+mj-lt"/>
              <a:buAutoNum type="romanUcPeriod" startAt="5"/>
            </a:pPr>
            <a:r>
              <a:rPr lang="en-US" sz="2800" dirty="0">
                <a:latin typeface="Times New Roman" panose="02020603050405020304" pitchFamily="18" charset="0"/>
                <a:cs typeface="Times New Roman" panose="02020603050405020304" pitchFamily="18" charset="0"/>
              </a:rPr>
              <a:t>The teacher must be well informed and we'll read so that </a:t>
            </a:r>
            <a:r>
              <a:rPr lang="en-US" sz="2800" dirty="0" smtClean="0">
                <a:latin typeface="Times New Roman" panose="02020603050405020304" pitchFamily="18" charset="0"/>
                <a:cs typeface="Times New Roman" panose="02020603050405020304" pitchFamily="18" charset="0"/>
              </a:rPr>
              <a:t>he/she </a:t>
            </a:r>
            <a:r>
              <a:rPr lang="en-US" sz="2800" dirty="0">
                <a:latin typeface="Times New Roman" panose="02020603050405020304" pitchFamily="18" charset="0"/>
                <a:cs typeface="Times New Roman" panose="02020603050405020304" pitchFamily="18" charset="0"/>
              </a:rPr>
              <a:t>can help the students to the successful completion of the project.</a:t>
            </a:r>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6292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141</TotalTime>
  <Words>859</Words>
  <Application>Microsoft Office PowerPoint</Application>
  <PresentationFormat>Widescreen</PresentationFormat>
  <Paragraphs>75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Rockwell</vt:lpstr>
      <vt:lpstr>Rockwell Condensed</vt:lpstr>
      <vt:lpstr>Times New Roman</vt:lpstr>
      <vt:lpstr>Wingdings</vt:lpstr>
      <vt:lpstr>Wood Type</vt:lpstr>
      <vt:lpstr>  Permissive Style of Teaching: Project Method </vt:lpstr>
      <vt:lpstr>Introduction:</vt:lpstr>
      <vt:lpstr>Definition:</vt:lpstr>
      <vt:lpstr>Characteristics:</vt:lpstr>
      <vt:lpstr>Continue…</vt:lpstr>
      <vt:lpstr>Principles of Project Method: </vt:lpstr>
      <vt:lpstr>Types of Project Method:</vt:lpstr>
      <vt:lpstr>Role of Teacher: </vt:lpstr>
      <vt:lpstr>Continue….</vt:lpstr>
      <vt:lpstr>Steps of a Project Method:</vt:lpstr>
      <vt:lpstr>Merits of Project Method:</vt:lpstr>
      <vt:lpstr>Demerits of Project Method:</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Permissive Style of Teaching: Project Method </dc:title>
  <dc:creator>Sanjib Das</dc:creator>
  <cp:lastModifiedBy>USER</cp:lastModifiedBy>
  <cp:revision>8</cp:revision>
  <dcterms:created xsi:type="dcterms:W3CDTF">2024-06-08T18:07:21Z</dcterms:created>
  <dcterms:modified xsi:type="dcterms:W3CDTF">2025-11-08T07:36:59Z</dcterms:modified>
</cp:coreProperties>
</file>