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11/12/2025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11/12/2025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11/12/2025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11/12/2025</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A6F610-90E5-69AE-496B-7D99E9A138CF}"/>
              </a:ext>
            </a:extLst>
          </p:cNvPr>
          <p:cNvSpPr>
            <a:spLocks noGrp="1"/>
          </p:cNvSpPr>
          <p:nvPr>
            <p:ph type="ctrTitle"/>
          </p:nvPr>
        </p:nvSpPr>
        <p:spPr>
          <a:xfrm>
            <a:off x="1595269" y="816078"/>
            <a:ext cx="9001462" cy="1138084"/>
          </a:xfrm>
        </p:spPr>
        <p:txBody>
          <a:bodyPr>
            <a:noAutofit/>
          </a:bodyPr>
          <a:lstStyle/>
          <a:p>
            <a:r>
              <a:rPr lang="en-IN" sz="3500" dirty="0">
                <a:effectLst/>
                <a:latin typeface="Times New Roman" panose="02020603050405020304" pitchFamily="18" charset="0"/>
                <a:cs typeface="Times New Roman" panose="02020603050405020304" pitchFamily="18" charset="0"/>
              </a:rPr>
              <a:t>Integration of values in co-curricular activities</a:t>
            </a:r>
          </a:p>
        </p:txBody>
      </p:sp>
      <p:sp>
        <p:nvSpPr>
          <p:cNvPr id="3" name="Subtitle 2">
            <a:extLst>
              <a:ext uri="{FF2B5EF4-FFF2-40B4-BE49-F238E27FC236}">
                <a16:creationId xmlns:a16="http://schemas.microsoft.com/office/drawing/2014/main" id="{E0BBC283-09EE-256E-78C2-BE1F2AD0F3ED}"/>
              </a:ext>
            </a:extLst>
          </p:cNvPr>
          <p:cNvSpPr>
            <a:spLocks noGrp="1"/>
          </p:cNvSpPr>
          <p:nvPr>
            <p:ph type="subTitle" idx="1"/>
          </p:nvPr>
        </p:nvSpPr>
        <p:spPr/>
        <p:txBody>
          <a:bodyPr/>
          <a:lstStyle/>
          <a:p>
            <a:pPr algn="r"/>
            <a:r>
              <a:rPr lang="en-IN" b="1" dirty="0">
                <a:latin typeface="Times New Roman" panose="02020603050405020304" pitchFamily="18" charset="0"/>
                <a:cs typeface="Times New Roman" panose="02020603050405020304" pitchFamily="18" charset="0"/>
              </a:rPr>
              <a:t>Prepared by- </a:t>
            </a:r>
            <a:r>
              <a:rPr lang="en-IN" b="1" dirty="0" err="1">
                <a:latin typeface="Times New Roman" panose="02020603050405020304" pitchFamily="18" charset="0"/>
                <a:cs typeface="Times New Roman" panose="02020603050405020304" pitchFamily="18" charset="0"/>
              </a:rPr>
              <a:t>Angkana</a:t>
            </a:r>
            <a:r>
              <a:rPr lang="en-IN" b="1" dirty="0">
                <a:latin typeface="Times New Roman" panose="02020603050405020304" pitchFamily="18" charset="0"/>
                <a:cs typeface="Times New Roman" panose="02020603050405020304" pitchFamily="18" charset="0"/>
              </a:rPr>
              <a:t> Gogoi</a:t>
            </a:r>
          </a:p>
          <a:p>
            <a:pPr algn="r"/>
            <a:r>
              <a:rPr lang="en-IN" b="1" dirty="0">
                <a:latin typeface="Times New Roman" panose="02020603050405020304" pitchFamily="18" charset="0"/>
                <a:cs typeface="Times New Roman" panose="02020603050405020304" pitchFamily="18" charset="0"/>
              </a:rPr>
              <a:t>Assistant Professor, NAMCE</a:t>
            </a:r>
          </a:p>
          <a:p>
            <a:pPr algn="r"/>
            <a:endParaRPr lang="en-IN"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54159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EE7B938-E660-B3DB-3158-C6ED14E56BBB}"/>
              </a:ext>
            </a:extLst>
          </p:cNvPr>
          <p:cNvSpPr>
            <a:spLocks noGrp="1"/>
          </p:cNvSpPr>
          <p:nvPr>
            <p:ph idx="1"/>
          </p:nvPr>
        </p:nvSpPr>
        <p:spPr>
          <a:xfrm>
            <a:off x="894735" y="1029928"/>
            <a:ext cx="10520516" cy="4820265"/>
          </a:xfrm>
        </p:spPr>
        <p:txBody>
          <a:bodyPr>
            <a:noAutofit/>
          </a:bodyPr>
          <a:lstStyle/>
          <a:p>
            <a:pPr marL="914400" lvl="2" indent="0" algn="just">
              <a:buNone/>
            </a:pPr>
            <a:r>
              <a:rPr lang="en-US" sz="2400" dirty="0">
                <a:latin typeface="Times New Roman" panose="02020603050405020304" pitchFamily="18" charset="0"/>
                <a:cs typeface="Times New Roman" panose="02020603050405020304" pitchFamily="18" charset="0"/>
              </a:rPr>
              <a:t>	Co-curricular activities provide ample opportunities for the inculcation of democratic values and self-discipline. They play very significant roles in inculcating different values in the students and develop the all-round personality of the students; Co-curricular activities must be made purposive and fruitful and should be treated as part of the curriculum. Co-curricular activities help the students to gain self-confidence, get rid of shyness and inferiority complex, and identify their potential abilities and skills. Some of the co-curricular activities into which values can be easily integrated are sports, games, drama, debate, poetry, field trips, art and crafts etc.</a:t>
            </a:r>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07491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6AB6A-55FD-E995-08CB-28882F635366}"/>
              </a:ext>
            </a:extLst>
          </p:cNvPr>
          <p:cNvSpPr>
            <a:spLocks noGrp="1"/>
          </p:cNvSpPr>
          <p:nvPr>
            <p:ph type="title"/>
          </p:nvPr>
        </p:nvSpPr>
        <p:spPr/>
        <p:txBody>
          <a:bodyPr>
            <a:normAutofit/>
          </a:bodyPr>
          <a:lstStyle/>
          <a:p>
            <a:r>
              <a:rPr lang="en-IN" sz="3200" dirty="0">
                <a:latin typeface="Times New Roman" panose="02020603050405020304" pitchFamily="18" charset="0"/>
                <a:cs typeface="Times New Roman" panose="02020603050405020304" pitchFamily="18" charset="0"/>
              </a:rPr>
              <a:t>inculcation of values and activities at different levels</a:t>
            </a:r>
          </a:p>
        </p:txBody>
      </p:sp>
      <p:sp>
        <p:nvSpPr>
          <p:cNvPr id="3" name="Content Placeholder 2">
            <a:extLst>
              <a:ext uri="{FF2B5EF4-FFF2-40B4-BE49-F238E27FC236}">
                <a16:creationId xmlns:a16="http://schemas.microsoft.com/office/drawing/2014/main" id="{282A6DFA-1221-1899-52B7-15860E9BB9FC}"/>
              </a:ext>
            </a:extLst>
          </p:cNvPr>
          <p:cNvSpPr>
            <a:spLocks noGrp="1"/>
          </p:cNvSpPr>
          <p:nvPr>
            <p:ph idx="1"/>
          </p:nvPr>
        </p:nvSpPr>
        <p:spPr/>
        <p:txBody>
          <a:bodyPr>
            <a:noAutofit/>
          </a:bodyPr>
          <a:lstStyle/>
          <a:p>
            <a:pPr algn="just"/>
            <a:r>
              <a:rPr lang="en-IN" sz="2800" dirty="0">
                <a:latin typeface="Times New Roman" panose="02020603050405020304" pitchFamily="18" charset="0"/>
                <a:cs typeface="Times New Roman" panose="02020603050405020304" pitchFamily="18" charset="0"/>
              </a:rPr>
              <a:t> </a:t>
            </a:r>
            <a:r>
              <a:rPr lang="en-IN" sz="2800" b="1" dirty="0">
                <a:latin typeface="Times New Roman" panose="02020603050405020304" pitchFamily="18" charset="0"/>
                <a:cs typeface="Times New Roman" panose="02020603050405020304" pitchFamily="18" charset="0"/>
              </a:rPr>
              <a:t>Values and activities for Primary Level : </a:t>
            </a:r>
          </a:p>
          <a:p>
            <a:pPr marL="0" indent="0" algn="just">
              <a:buNone/>
            </a:pPr>
            <a:r>
              <a:rPr lang="en-IN" sz="2800" dirty="0">
                <a:latin typeface="Times New Roman" panose="02020603050405020304" pitchFamily="18" charset="0"/>
                <a:cs typeface="Times New Roman" panose="02020603050405020304" pitchFamily="18" charset="0"/>
              </a:rPr>
              <a:t>Values : 1. Cleanliness &amp; hygiene ( clean nails, hair)</a:t>
            </a:r>
          </a:p>
          <a:p>
            <a:pPr marL="0" indent="0" algn="just">
              <a:buNone/>
            </a:pPr>
            <a:r>
              <a:rPr lang="en-IN" sz="2800" dirty="0">
                <a:latin typeface="Times New Roman" panose="02020603050405020304" pitchFamily="18" charset="0"/>
                <a:cs typeface="Times New Roman" panose="02020603050405020304" pitchFamily="18" charset="0"/>
              </a:rPr>
              <a:t>	2. Respect for elders (obey teachers &amp; parents )</a:t>
            </a:r>
          </a:p>
          <a:p>
            <a:pPr marL="0" indent="0" algn="just">
              <a:buNone/>
            </a:pPr>
            <a:r>
              <a:rPr lang="en-IN" sz="2800" dirty="0">
                <a:latin typeface="Times New Roman" panose="02020603050405020304" pitchFamily="18" charset="0"/>
                <a:cs typeface="Times New Roman" panose="02020603050405020304" pitchFamily="18" charset="0"/>
              </a:rPr>
              <a:t>	3. Truth &amp; honesty (telling stories)</a:t>
            </a:r>
          </a:p>
          <a:p>
            <a:pPr marL="0" indent="0" algn="just">
              <a:buNone/>
            </a:pPr>
            <a:r>
              <a:rPr lang="en-IN" sz="2800" dirty="0">
                <a:latin typeface="Times New Roman" panose="02020603050405020304" pitchFamily="18" charset="0"/>
                <a:cs typeface="Times New Roman" panose="02020603050405020304" pitchFamily="18" charset="0"/>
              </a:rPr>
              <a:t>	4. Discipline (attentive in classroom)</a:t>
            </a:r>
          </a:p>
          <a:p>
            <a:pPr marL="0" indent="0" algn="just">
              <a:buNone/>
            </a:pPr>
            <a:r>
              <a:rPr lang="en-IN" sz="2800" dirty="0">
                <a:latin typeface="Times New Roman" panose="02020603050405020304" pitchFamily="18" charset="0"/>
                <a:cs typeface="Times New Roman" panose="02020603050405020304" pitchFamily="18" charset="0"/>
              </a:rPr>
              <a:t>	5. Punctuality (Come to the class in time)</a:t>
            </a:r>
          </a:p>
          <a:p>
            <a:pPr marL="0" indent="0" algn="just">
              <a:buNone/>
            </a:pPr>
            <a:endParaRPr lang="en-IN"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6607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93C1237-BDFB-931E-6568-D68C8CFBB1A0}"/>
              </a:ext>
            </a:extLst>
          </p:cNvPr>
          <p:cNvSpPr>
            <a:spLocks noGrp="1"/>
          </p:cNvSpPr>
          <p:nvPr>
            <p:ph idx="1"/>
          </p:nvPr>
        </p:nvSpPr>
        <p:spPr>
          <a:xfrm>
            <a:off x="913795" y="658761"/>
            <a:ext cx="10353762" cy="5132439"/>
          </a:xfrm>
        </p:spPr>
        <p:txBody>
          <a:bodyPr>
            <a:normAutofit/>
          </a:bodyPr>
          <a:lstStyle/>
          <a:p>
            <a:r>
              <a:rPr lang="en-IN" sz="3200" b="1" dirty="0">
                <a:effectLst/>
                <a:latin typeface="Times New Roman" panose="02020603050405020304" pitchFamily="18" charset="0"/>
                <a:cs typeface="Times New Roman" panose="02020603050405020304" pitchFamily="18" charset="0"/>
              </a:rPr>
              <a:t>Values and activities for</a:t>
            </a:r>
            <a:r>
              <a:rPr lang="en-IN" sz="3200" dirty="0">
                <a:effectLst/>
                <a:latin typeface="Times New Roman" panose="02020603050405020304" pitchFamily="18" charset="0"/>
                <a:cs typeface="Times New Roman" panose="02020603050405020304" pitchFamily="18" charset="0"/>
              </a:rPr>
              <a:t> </a:t>
            </a:r>
            <a:r>
              <a:rPr lang="en-IN" sz="3200" b="1" dirty="0">
                <a:effectLst/>
                <a:latin typeface="Times New Roman" panose="02020603050405020304" pitchFamily="18" charset="0"/>
                <a:cs typeface="Times New Roman" panose="02020603050405020304" pitchFamily="18" charset="0"/>
              </a:rPr>
              <a:t>Secondary Level:</a:t>
            </a:r>
          </a:p>
          <a:p>
            <a:pPr marL="457200" indent="-457200">
              <a:buAutoNum type="arabicPeriod"/>
            </a:pPr>
            <a:endParaRPr lang="en-IN" sz="2400" b="1" dirty="0">
              <a:effectLst/>
              <a:latin typeface="Times New Roman" panose="02020603050405020304" pitchFamily="18" charset="0"/>
              <a:cs typeface="Times New Roman" panose="02020603050405020304" pitchFamily="18" charset="0"/>
            </a:endParaRPr>
          </a:p>
          <a:p>
            <a:pPr marL="457200" indent="-457200">
              <a:buAutoNum type="arabicPeriod"/>
            </a:pPr>
            <a:r>
              <a:rPr lang="en-IN" sz="2800" dirty="0">
                <a:effectLst/>
                <a:latin typeface="Times New Roman" panose="02020603050405020304" pitchFamily="18" charset="0"/>
                <a:cs typeface="Times New Roman" panose="02020603050405020304" pitchFamily="18" charset="0"/>
              </a:rPr>
              <a:t>Sense of duty &amp; responsibility</a:t>
            </a:r>
          </a:p>
          <a:p>
            <a:pPr marL="457200" indent="-457200">
              <a:buAutoNum type="arabicPeriod"/>
            </a:pPr>
            <a:r>
              <a:rPr lang="en-IN" sz="2800" dirty="0">
                <a:effectLst/>
                <a:latin typeface="Times New Roman" panose="02020603050405020304" pitchFamily="18" charset="0"/>
                <a:cs typeface="Times New Roman" panose="02020603050405020304" pitchFamily="18" charset="0"/>
              </a:rPr>
              <a:t>Dignity of work</a:t>
            </a:r>
          </a:p>
          <a:p>
            <a:pPr marL="457200" indent="-457200">
              <a:buAutoNum type="arabicPeriod"/>
            </a:pPr>
            <a:r>
              <a:rPr lang="en-IN" sz="2800" dirty="0">
                <a:effectLst/>
                <a:latin typeface="Times New Roman" panose="02020603050405020304" pitchFamily="18" charset="0"/>
                <a:cs typeface="Times New Roman" panose="02020603050405020304" pitchFamily="18" charset="0"/>
              </a:rPr>
              <a:t>Simplicity </a:t>
            </a:r>
          </a:p>
          <a:p>
            <a:pPr marL="457200" indent="-457200">
              <a:buAutoNum type="arabicPeriod"/>
            </a:pPr>
            <a:r>
              <a:rPr lang="en-IN" sz="2800" dirty="0">
                <a:effectLst/>
                <a:latin typeface="Times New Roman" panose="02020603050405020304" pitchFamily="18" charset="0"/>
                <a:cs typeface="Times New Roman" panose="02020603050405020304" pitchFamily="18" charset="0"/>
              </a:rPr>
              <a:t>Faithfulness</a:t>
            </a:r>
          </a:p>
          <a:p>
            <a:pPr marL="457200" indent="-457200">
              <a:buAutoNum type="arabicPeriod"/>
            </a:pPr>
            <a:r>
              <a:rPr lang="en-IN" sz="2800" dirty="0">
                <a:effectLst/>
                <a:latin typeface="Times New Roman" panose="02020603050405020304" pitchFamily="18" charset="0"/>
                <a:cs typeface="Times New Roman" panose="02020603050405020304" pitchFamily="18" charset="0"/>
              </a:rPr>
              <a:t>Courage</a:t>
            </a:r>
          </a:p>
          <a:p>
            <a:pPr marL="0" indent="0">
              <a:buNone/>
            </a:pPr>
            <a:endParaRPr lang="en-IN" sz="240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11379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A52A7B-1687-3BA4-8AC6-64A41D80A481}"/>
              </a:ext>
            </a:extLst>
          </p:cNvPr>
          <p:cNvSpPr>
            <a:spLocks noGrp="1"/>
          </p:cNvSpPr>
          <p:nvPr>
            <p:ph idx="1"/>
          </p:nvPr>
        </p:nvSpPr>
        <p:spPr>
          <a:xfrm>
            <a:off x="1080943" y="1024347"/>
            <a:ext cx="10353762" cy="5081485"/>
          </a:xfrm>
        </p:spPr>
        <p:txBody>
          <a:bodyPr>
            <a:normAutofit lnSpcReduction="10000"/>
          </a:bodyPr>
          <a:lstStyle/>
          <a:p>
            <a:r>
              <a:rPr lang="en-IN" sz="3200" b="1" dirty="0">
                <a:effectLst/>
                <a:latin typeface="Times New Roman" panose="02020603050405020304" pitchFamily="18" charset="0"/>
                <a:cs typeface="Times New Roman" panose="02020603050405020304" pitchFamily="18" charset="0"/>
              </a:rPr>
              <a:t>Values and activities for</a:t>
            </a:r>
            <a:r>
              <a:rPr lang="en-IN" sz="3200" dirty="0">
                <a:effectLst/>
                <a:latin typeface="Times New Roman" panose="02020603050405020304" pitchFamily="18" charset="0"/>
                <a:cs typeface="Times New Roman" panose="02020603050405020304" pitchFamily="18" charset="0"/>
              </a:rPr>
              <a:t> </a:t>
            </a:r>
            <a:r>
              <a:rPr lang="en-IN" sz="3200" b="1" dirty="0">
                <a:latin typeface="Times New Roman" panose="02020603050405020304" pitchFamily="18" charset="0"/>
                <a:cs typeface="Times New Roman" panose="02020603050405020304" pitchFamily="18" charset="0"/>
              </a:rPr>
              <a:t>Higher Secondary Level:</a:t>
            </a:r>
          </a:p>
          <a:p>
            <a:pPr marL="457200" indent="-457200">
              <a:buAutoNum type="arabicPeriod"/>
            </a:pPr>
            <a:endParaRPr lang="en-IN" sz="2400" dirty="0">
              <a:latin typeface="Times New Roman" panose="02020603050405020304" pitchFamily="18" charset="0"/>
              <a:cs typeface="Times New Roman" panose="02020603050405020304" pitchFamily="18" charset="0"/>
            </a:endParaRPr>
          </a:p>
          <a:p>
            <a:pPr marL="457200" indent="-457200">
              <a:buAutoNum type="arabicPeriod"/>
            </a:pPr>
            <a:r>
              <a:rPr lang="en-IN" sz="2800" dirty="0">
                <a:latin typeface="Times New Roman" panose="02020603050405020304" pitchFamily="18" charset="0"/>
                <a:cs typeface="Times New Roman" panose="02020603050405020304" pitchFamily="18" charset="0"/>
              </a:rPr>
              <a:t>Right vs wrong ( debate &amp; discussion)</a:t>
            </a:r>
          </a:p>
          <a:p>
            <a:pPr marL="457200" indent="-457200">
              <a:buAutoNum type="arabicPeriod"/>
            </a:pPr>
            <a:r>
              <a:rPr lang="en-IN" sz="2800" dirty="0">
                <a:latin typeface="Times New Roman" panose="02020603050405020304" pitchFamily="18" charset="0"/>
                <a:cs typeface="Times New Roman" panose="02020603050405020304" pitchFamily="18" charset="0"/>
              </a:rPr>
              <a:t>Secularism (celebration of different festivals)</a:t>
            </a:r>
          </a:p>
          <a:p>
            <a:pPr marL="457200" indent="-457200">
              <a:buAutoNum type="arabicPeriod"/>
            </a:pPr>
            <a:r>
              <a:rPr lang="en-IN" sz="2800" dirty="0">
                <a:latin typeface="Times New Roman" panose="02020603050405020304" pitchFamily="18" charset="0"/>
                <a:cs typeface="Times New Roman" panose="02020603050405020304" pitchFamily="18" charset="0"/>
              </a:rPr>
              <a:t>Service to other compassion (Voluntary service)</a:t>
            </a:r>
          </a:p>
          <a:p>
            <a:pPr marL="457200" indent="-457200">
              <a:buAutoNum type="arabicPeriod"/>
            </a:pPr>
            <a:r>
              <a:rPr lang="en-IN" sz="2800" dirty="0">
                <a:latin typeface="Times New Roman" panose="02020603050405020304" pitchFamily="18" charset="0"/>
                <a:cs typeface="Times New Roman" panose="02020603050405020304" pitchFamily="18" charset="0"/>
              </a:rPr>
              <a:t>Humanism/ love for humankind (observation of humanity day on 31</a:t>
            </a:r>
            <a:r>
              <a:rPr lang="en-IN" sz="2800" baseline="30000" dirty="0">
                <a:latin typeface="Times New Roman" panose="02020603050405020304" pitchFamily="18" charset="0"/>
                <a:cs typeface="Times New Roman" panose="02020603050405020304" pitchFamily="18" charset="0"/>
              </a:rPr>
              <a:t>st</a:t>
            </a:r>
            <a:r>
              <a:rPr lang="en-IN" sz="2800" dirty="0">
                <a:latin typeface="Times New Roman" panose="02020603050405020304" pitchFamily="18" charset="0"/>
                <a:cs typeface="Times New Roman" panose="02020603050405020304" pitchFamily="18" charset="0"/>
              </a:rPr>
              <a:t> October)</a:t>
            </a:r>
          </a:p>
          <a:p>
            <a:pPr marL="457200" indent="-457200">
              <a:buAutoNum type="arabicPeriod"/>
            </a:pPr>
            <a:r>
              <a:rPr lang="en-IN" sz="2800" dirty="0">
                <a:latin typeface="Times New Roman" panose="02020603050405020304" pitchFamily="18" charset="0"/>
                <a:cs typeface="Times New Roman" panose="02020603050405020304" pitchFamily="18" charset="0"/>
              </a:rPr>
              <a:t>National integration (celebration of independence day/republic day etc.)</a:t>
            </a:r>
          </a:p>
        </p:txBody>
      </p:sp>
    </p:spTree>
    <p:extLst>
      <p:ext uri="{BB962C8B-B14F-4D97-AF65-F5344CB8AC3E}">
        <p14:creationId xmlns:p14="http://schemas.microsoft.com/office/powerpoint/2010/main" val="5492869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38B2AF-67C6-81D7-23F8-3F0ECC52729D}"/>
              </a:ext>
            </a:extLst>
          </p:cNvPr>
          <p:cNvSpPr>
            <a:spLocks noGrp="1"/>
          </p:cNvSpPr>
          <p:nvPr>
            <p:ph type="title"/>
          </p:nvPr>
        </p:nvSpPr>
        <p:spPr/>
        <p:txBody>
          <a:bodyPr/>
          <a:lstStyle/>
          <a:p>
            <a:r>
              <a:rPr lang="en-IN" dirty="0">
                <a:latin typeface="Times New Roman" panose="02020603050405020304" pitchFamily="18" charset="0"/>
                <a:cs typeface="Times New Roman" panose="02020603050405020304" pitchFamily="18" charset="0"/>
              </a:rPr>
              <a:t>Other school programmes for inculcation of values</a:t>
            </a:r>
          </a:p>
        </p:txBody>
      </p:sp>
      <p:sp>
        <p:nvSpPr>
          <p:cNvPr id="3" name="Content Placeholder 2">
            <a:extLst>
              <a:ext uri="{FF2B5EF4-FFF2-40B4-BE49-F238E27FC236}">
                <a16:creationId xmlns:a16="http://schemas.microsoft.com/office/drawing/2014/main" id="{E3F76BBF-4851-EF0C-F60F-AEDFBD1F360A}"/>
              </a:ext>
            </a:extLst>
          </p:cNvPr>
          <p:cNvSpPr>
            <a:spLocks noGrp="1"/>
          </p:cNvSpPr>
          <p:nvPr>
            <p:ph idx="1"/>
          </p:nvPr>
        </p:nvSpPr>
        <p:spPr/>
        <p:txBody>
          <a:bodyPr>
            <a:normAutofit lnSpcReduction="10000"/>
          </a:bodyPr>
          <a:lstStyle/>
          <a:p>
            <a:r>
              <a:rPr lang="en-IN" sz="2800" dirty="0">
                <a:latin typeface="Times New Roman" panose="02020603050405020304" pitchFamily="18" charset="0"/>
                <a:cs typeface="Times New Roman" panose="02020603050405020304" pitchFamily="18" charset="0"/>
              </a:rPr>
              <a:t>Community prayer/ Prathana Sabha</a:t>
            </a:r>
          </a:p>
          <a:p>
            <a:r>
              <a:rPr lang="en-IN" sz="2800" dirty="0">
                <a:latin typeface="Times New Roman" panose="02020603050405020304" pitchFamily="18" charset="0"/>
                <a:cs typeface="Times New Roman" panose="02020603050405020304" pitchFamily="18" charset="0"/>
              </a:rPr>
              <a:t>Health and cleanliness programme</a:t>
            </a:r>
          </a:p>
          <a:p>
            <a:r>
              <a:rPr lang="en-IN" sz="2800" dirty="0">
                <a:latin typeface="Times New Roman" panose="02020603050405020304" pitchFamily="18" charset="0"/>
                <a:cs typeface="Times New Roman" panose="02020603050405020304" pitchFamily="18" charset="0"/>
              </a:rPr>
              <a:t>Teaching learning situation</a:t>
            </a:r>
          </a:p>
          <a:p>
            <a:r>
              <a:rPr lang="en-IN" sz="2800" dirty="0">
                <a:latin typeface="Times New Roman" panose="02020603050405020304" pitchFamily="18" charset="0"/>
                <a:cs typeface="Times New Roman" panose="02020603050405020304" pitchFamily="18" charset="0"/>
              </a:rPr>
              <a:t>SUPW</a:t>
            </a:r>
          </a:p>
          <a:p>
            <a:r>
              <a:rPr lang="en-IN" sz="2800" dirty="0">
                <a:latin typeface="Times New Roman" panose="02020603050405020304" pitchFamily="18" charset="0"/>
                <a:cs typeface="Times New Roman" panose="02020603050405020304" pitchFamily="18" charset="0"/>
              </a:rPr>
              <a:t>Training in Citizenship</a:t>
            </a:r>
          </a:p>
          <a:p>
            <a:r>
              <a:rPr lang="en-IN" sz="2800" dirty="0">
                <a:latin typeface="Times New Roman" panose="02020603050405020304" pitchFamily="18" charset="0"/>
                <a:cs typeface="Times New Roman" panose="02020603050405020304" pitchFamily="18" charset="0"/>
              </a:rPr>
              <a:t>Cultural and Recreational activities</a:t>
            </a:r>
          </a:p>
          <a:p>
            <a:endParaRPr lang="en-IN"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70170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801CD26-1D30-1DE1-0204-CAE2ECC24119}"/>
              </a:ext>
            </a:extLst>
          </p:cNvPr>
          <p:cNvSpPr>
            <a:spLocks noGrp="1"/>
          </p:cNvSpPr>
          <p:nvPr>
            <p:ph idx="1"/>
          </p:nvPr>
        </p:nvSpPr>
        <p:spPr>
          <a:xfrm>
            <a:off x="919162" y="1415846"/>
            <a:ext cx="10353675" cy="4758813"/>
          </a:xfrm>
        </p:spPr>
        <p:txBody>
          <a:bodyPr>
            <a:normAutofit/>
          </a:bodyPr>
          <a:lstStyle/>
          <a:p>
            <a:pPr marL="0" indent="0" algn="just">
              <a:buNone/>
            </a:pPr>
            <a:r>
              <a:rPr lang="en-US" sz="2700" dirty="0">
                <a:latin typeface="Times New Roman" panose="02020603050405020304" pitchFamily="18" charset="0"/>
                <a:cs typeface="Times New Roman" panose="02020603050405020304" pitchFamily="18" charset="0"/>
              </a:rPr>
              <a:t>	Integrating these value-based activities into the educational framework creates a holistic learning environment, shaping children into empathetic, compassionate, and respectful individuals. Embrace these activities in child’s routine, and witness the transformative power they bring to their overall development. Today’s investment in value-based education shapes the compassionate leaders and contributors of tomorrow.</a:t>
            </a:r>
            <a:endParaRPr lang="en-IN"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9276099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TM04033921[[fn=Damask]]</Template>
  <TotalTime>74</TotalTime>
  <Words>357</Words>
  <Application>Microsoft Office PowerPoint</Application>
  <PresentationFormat>Widescreen</PresentationFormat>
  <Paragraphs>33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Bookman Old Style</vt:lpstr>
      <vt:lpstr>Rockwell</vt:lpstr>
      <vt:lpstr>Times New Roman</vt:lpstr>
      <vt:lpstr>Damask</vt:lpstr>
      <vt:lpstr>Integration of values in co-curricular activities</vt:lpstr>
      <vt:lpstr>PowerPoint Presentation</vt:lpstr>
      <vt:lpstr>inculcation of values and activities at different levels</vt:lpstr>
      <vt:lpstr>PowerPoint Presentation</vt:lpstr>
      <vt:lpstr>PowerPoint Presentation</vt:lpstr>
      <vt:lpstr>Other school programmes for inculcation of values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Darpan Gogoi</dc:creator>
  <cp:lastModifiedBy>Darpan Gogoi</cp:lastModifiedBy>
  <cp:revision>4</cp:revision>
  <dcterms:created xsi:type="dcterms:W3CDTF">2025-11-11T13:47:46Z</dcterms:created>
  <dcterms:modified xsi:type="dcterms:W3CDTF">2025-11-12T09:08:11Z</dcterms:modified>
</cp:coreProperties>
</file>