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843A21-0298-44E6-9208-0BDBEFED4670}" v="2" dt="2025-11-14T04:25:29.4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A58F1-08A0-F6DC-B8A2-C9FE9827A66E}"/>
              </a:ext>
            </a:extLst>
          </p:cNvPr>
          <p:cNvSpPr>
            <a:spLocks noGrp="1"/>
          </p:cNvSpPr>
          <p:nvPr>
            <p:ph type="ctrTitle"/>
          </p:nvPr>
        </p:nvSpPr>
        <p:spPr>
          <a:xfrm>
            <a:off x="1438241" y="479323"/>
            <a:ext cx="7766936" cy="943897"/>
          </a:xfrm>
        </p:spPr>
        <p:txBody>
          <a:bodyPr/>
          <a:lstStyle/>
          <a:p>
            <a:pPr algn="ctr"/>
            <a:r>
              <a:rPr lang="en-IN" dirty="0">
                <a:solidFill>
                  <a:srgbClr val="002060"/>
                </a:solidFill>
                <a:latin typeface="Times New Roman" panose="02020603050405020304" pitchFamily="18" charset="0"/>
                <a:cs typeface="Times New Roman" panose="02020603050405020304" pitchFamily="18" charset="0"/>
              </a:rPr>
              <a:t>PEACE EDUCATION</a:t>
            </a:r>
          </a:p>
        </p:txBody>
      </p:sp>
      <p:sp>
        <p:nvSpPr>
          <p:cNvPr id="3" name="Subtitle 2">
            <a:extLst>
              <a:ext uri="{FF2B5EF4-FFF2-40B4-BE49-F238E27FC236}">
                <a16:creationId xmlns:a16="http://schemas.microsoft.com/office/drawing/2014/main" id="{6B149BDC-F63A-F860-F173-ABE922B20CBC}"/>
              </a:ext>
            </a:extLst>
          </p:cNvPr>
          <p:cNvSpPr>
            <a:spLocks noGrp="1"/>
          </p:cNvSpPr>
          <p:nvPr>
            <p:ph type="subTitle" idx="1"/>
          </p:nvPr>
        </p:nvSpPr>
        <p:spPr>
          <a:xfrm>
            <a:off x="786581" y="4662948"/>
            <a:ext cx="8672052" cy="1715729"/>
          </a:xfrm>
        </p:spPr>
        <p:txBody>
          <a:bodyPr>
            <a:normAutofit/>
          </a:bodyPr>
          <a:lstStyle/>
          <a:p>
            <a:r>
              <a:rPr lang="en-IN" sz="2800" dirty="0">
                <a:solidFill>
                  <a:srgbClr val="002060"/>
                </a:solidFill>
                <a:latin typeface="Times New Roman" panose="02020603050405020304" pitchFamily="18" charset="0"/>
                <a:cs typeface="Times New Roman" panose="02020603050405020304" pitchFamily="18" charset="0"/>
              </a:rPr>
              <a:t>Prepared By- </a:t>
            </a:r>
            <a:r>
              <a:rPr lang="en-IN" sz="2800" dirty="0" err="1">
                <a:solidFill>
                  <a:srgbClr val="002060"/>
                </a:solidFill>
                <a:latin typeface="Times New Roman" panose="02020603050405020304" pitchFamily="18" charset="0"/>
                <a:cs typeface="Times New Roman" panose="02020603050405020304" pitchFamily="18" charset="0"/>
              </a:rPr>
              <a:t>Angkana</a:t>
            </a:r>
            <a:r>
              <a:rPr lang="en-IN" sz="2800" dirty="0">
                <a:solidFill>
                  <a:srgbClr val="002060"/>
                </a:solidFill>
                <a:latin typeface="Times New Roman" panose="02020603050405020304" pitchFamily="18" charset="0"/>
                <a:cs typeface="Times New Roman" panose="02020603050405020304" pitchFamily="18" charset="0"/>
              </a:rPr>
              <a:t> Gogoi</a:t>
            </a:r>
          </a:p>
          <a:p>
            <a:r>
              <a:rPr lang="en-IN" sz="2800" dirty="0">
                <a:solidFill>
                  <a:srgbClr val="002060"/>
                </a:solidFill>
                <a:latin typeface="Times New Roman" panose="02020603050405020304" pitchFamily="18" charset="0"/>
                <a:cs typeface="Times New Roman" panose="02020603050405020304" pitchFamily="18" charset="0"/>
              </a:rPr>
              <a:t>Assistant Professor, NAMCE.</a:t>
            </a:r>
          </a:p>
          <a:p>
            <a:endParaRPr lang="en-IN" sz="2800" dirty="0">
              <a:solidFill>
                <a:srgbClr val="00206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34275D12-2AAE-3AF0-B685-35097B840426}"/>
              </a:ext>
            </a:extLst>
          </p:cNvPr>
          <p:cNvPicPr>
            <a:picLocks noChangeAspect="1"/>
          </p:cNvPicPr>
          <p:nvPr/>
        </p:nvPicPr>
        <p:blipFill>
          <a:blip r:embed="rId2"/>
          <a:stretch>
            <a:fillRect/>
          </a:stretch>
        </p:blipFill>
        <p:spPr>
          <a:xfrm>
            <a:off x="4159197" y="1657044"/>
            <a:ext cx="2143125" cy="2143125"/>
          </a:xfrm>
          <a:prstGeom prst="rect">
            <a:avLst/>
          </a:prstGeom>
        </p:spPr>
      </p:pic>
    </p:spTree>
    <p:extLst>
      <p:ext uri="{BB962C8B-B14F-4D97-AF65-F5344CB8AC3E}">
        <p14:creationId xmlns:p14="http://schemas.microsoft.com/office/powerpoint/2010/main" val="3963508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ADFFF-B1C0-7182-F2C8-21A056A7E5E1}"/>
              </a:ext>
            </a:extLst>
          </p:cNvPr>
          <p:cNvSpPr>
            <a:spLocks noGrp="1"/>
          </p:cNvSpPr>
          <p:nvPr>
            <p:ph type="title"/>
          </p:nvPr>
        </p:nvSpPr>
        <p:spPr>
          <a:xfrm>
            <a:off x="677334" y="288103"/>
            <a:ext cx="8596668" cy="806245"/>
          </a:xfrm>
        </p:spPr>
        <p:txBody>
          <a:bodyPr/>
          <a:lstStyle/>
          <a:p>
            <a:r>
              <a:rPr lang="en-IN" dirty="0">
                <a:solidFill>
                  <a:srgbClr val="002060"/>
                </a:solidFill>
                <a:latin typeface="Times New Roman" panose="02020603050405020304" pitchFamily="18" charset="0"/>
                <a:cs typeface="Times New Roman" panose="02020603050405020304" pitchFamily="18" charset="0"/>
              </a:rPr>
              <a:t>MEANING &amp; CONCEPT</a:t>
            </a:r>
          </a:p>
        </p:txBody>
      </p:sp>
      <p:sp>
        <p:nvSpPr>
          <p:cNvPr id="3" name="Content Placeholder 2">
            <a:extLst>
              <a:ext uri="{FF2B5EF4-FFF2-40B4-BE49-F238E27FC236}">
                <a16:creationId xmlns:a16="http://schemas.microsoft.com/office/drawing/2014/main" id="{3EDC78B7-24AF-B57B-83AA-278585F2059C}"/>
              </a:ext>
            </a:extLst>
          </p:cNvPr>
          <p:cNvSpPr>
            <a:spLocks noGrp="1"/>
          </p:cNvSpPr>
          <p:nvPr>
            <p:ph idx="1"/>
          </p:nvPr>
        </p:nvSpPr>
        <p:spPr>
          <a:xfrm>
            <a:off x="677334" y="1094348"/>
            <a:ext cx="8596668" cy="5787258"/>
          </a:xfrm>
        </p:spPr>
        <p:txBody>
          <a:bodyPr>
            <a:noAutofit/>
          </a:bodyPr>
          <a:lstStyle/>
          <a:p>
            <a:pPr algn="just"/>
            <a:r>
              <a:rPr lang="en-IN" sz="2400" dirty="0">
                <a:solidFill>
                  <a:srgbClr val="002060"/>
                </a:solidFill>
                <a:latin typeface="Times New Roman" panose="02020603050405020304" pitchFamily="18" charset="0"/>
                <a:cs typeface="Times New Roman" panose="02020603050405020304" pitchFamily="18" charset="0"/>
              </a:rPr>
              <a:t>Peace education is the process of promoting the knowledge, skills, attitudes and values necessary to bring about behavioural changes that enable individuals to prevent conflict and violence.</a:t>
            </a:r>
          </a:p>
          <a:p>
            <a:pPr algn="just"/>
            <a:r>
              <a:rPr lang="en-IN" sz="2400" dirty="0">
                <a:solidFill>
                  <a:srgbClr val="002060"/>
                </a:solidFill>
                <a:latin typeface="Times New Roman" panose="02020603050405020304" pitchFamily="18" charset="0"/>
                <a:cs typeface="Times New Roman" panose="02020603050405020304" pitchFamily="18" charset="0"/>
              </a:rPr>
              <a:t>It involves tolerance, non-violence, co-operation, harmony, human rights, justice, equality, environmental care, global citizenship etc.</a:t>
            </a:r>
          </a:p>
          <a:p>
            <a:pPr algn="just"/>
            <a:r>
              <a:rPr lang="en-IN" sz="2400" dirty="0">
                <a:solidFill>
                  <a:srgbClr val="002060"/>
                </a:solidFill>
                <a:latin typeface="Times New Roman" panose="02020603050405020304" pitchFamily="18" charset="0"/>
                <a:cs typeface="Times New Roman" panose="02020603050405020304" pitchFamily="18" charset="0"/>
              </a:rPr>
              <a:t>Peace education is based on the idea that education can be used as the tool to instil peace, mutual understanding and conflict resolution strategy. It involves about peace at different levels-</a:t>
            </a:r>
          </a:p>
          <a:p>
            <a:pPr lvl="1" algn="just">
              <a:buFont typeface="Arial" panose="020B0604020202020204" pitchFamily="34" charset="0"/>
              <a:buChar char="•"/>
            </a:pPr>
            <a:r>
              <a:rPr lang="en-IN" sz="2200" dirty="0">
                <a:solidFill>
                  <a:srgbClr val="002060"/>
                </a:solidFill>
                <a:latin typeface="Times New Roman" panose="02020603050405020304" pitchFamily="18" charset="0"/>
                <a:cs typeface="Times New Roman" panose="02020603050405020304" pitchFamily="18" charset="0"/>
              </a:rPr>
              <a:t>Personal</a:t>
            </a:r>
          </a:p>
          <a:p>
            <a:pPr lvl="1" algn="just">
              <a:buFont typeface="Arial" panose="020B0604020202020204" pitchFamily="34" charset="0"/>
              <a:buChar char="•"/>
            </a:pPr>
            <a:r>
              <a:rPr lang="en-IN" sz="2200" dirty="0">
                <a:solidFill>
                  <a:srgbClr val="002060"/>
                </a:solidFill>
                <a:latin typeface="Times New Roman" panose="02020603050405020304" pitchFamily="18" charset="0"/>
                <a:cs typeface="Times New Roman" panose="02020603050405020304" pitchFamily="18" charset="0"/>
              </a:rPr>
              <a:t>Inter-personal </a:t>
            </a:r>
          </a:p>
          <a:p>
            <a:pPr lvl="1" algn="just">
              <a:buFont typeface="Arial" panose="020B0604020202020204" pitchFamily="34" charset="0"/>
              <a:buChar char="•"/>
            </a:pPr>
            <a:r>
              <a:rPr lang="en-IN" sz="2200" dirty="0">
                <a:solidFill>
                  <a:srgbClr val="002060"/>
                </a:solidFill>
                <a:latin typeface="Times New Roman" panose="02020603050405020304" pitchFamily="18" charset="0"/>
                <a:cs typeface="Times New Roman" panose="02020603050405020304" pitchFamily="18" charset="0"/>
              </a:rPr>
              <a:t>Community</a:t>
            </a:r>
          </a:p>
          <a:p>
            <a:pPr lvl="1" algn="just">
              <a:buFont typeface="Arial" panose="020B0604020202020204" pitchFamily="34" charset="0"/>
              <a:buChar char="•"/>
            </a:pPr>
            <a:r>
              <a:rPr lang="en-IN" sz="2200" dirty="0">
                <a:solidFill>
                  <a:srgbClr val="002060"/>
                </a:solidFill>
                <a:latin typeface="Times New Roman" panose="02020603050405020304" pitchFamily="18" charset="0"/>
                <a:cs typeface="Times New Roman" panose="02020603050405020304" pitchFamily="18" charset="0"/>
              </a:rPr>
              <a:t>National/ Global level</a:t>
            </a:r>
          </a:p>
          <a:p>
            <a:pPr lvl="1" algn="just">
              <a:buFont typeface="Arial" panose="020B0604020202020204" pitchFamily="34" charset="0"/>
              <a:buChar char="•"/>
            </a:pPr>
            <a:endParaRPr lang="en-IN" sz="2200" dirty="0">
              <a:solidFill>
                <a:srgbClr val="002060"/>
              </a:solidFill>
              <a:latin typeface="Times New Roman" panose="02020603050405020304" pitchFamily="18" charset="0"/>
              <a:cs typeface="Times New Roman" panose="02020603050405020304" pitchFamily="18" charset="0"/>
            </a:endParaRPr>
          </a:p>
          <a:p>
            <a:pPr marL="457200" lvl="1" indent="0" algn="just">
              <a:buNone/>
            </a:pPr>
            <a:endParaRPr lang="en-IN" sz="2200" dirty="0">
              <a:solidFill>
                <a:srgbClr val="002060"/>
              </a:solidFill>
              <a:latin typeface="Times New Roman" panose="02020603050405020304" pitchFamily="18" charset="0"/>
              <a:cs typeface="Times New Roman" panose="02020603050405020304" pitchFamily="18" charset="0"/>
            </a:endParaRPr>
          </a:p>
          <a:p>
            <a:pPr algn="just"/>
            <a:endParaRPr lang="en-IN"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8892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1194C-D7AD-12CC-FDF8-11753F8D6614}"/>
              </a:ext>
            </a:extLst>
          </p:cNvPr>
          <p:cNvSpPr>
            <a:spLocks noGrp="1"/>
          </p:cNvSpPr>
          <p:nvPr>
            <p:ph type="title"/>
          </p:nvPr>
        </p:nvSpPr>
        <p:spPr>
          <a:xfrm>
            <a:off x="755992" y="285136"/>
            <a:ext cx="8596668" cy="943897"/>
          </a:xfrm>
        </p:spPr>
        <p:txBody>
          <a:bodyPr/>
          <a:lstStyle/>
          <a:p>
            <a:r>
              <a:rPr lang="en-IN" dirty="0">
                <a:solidFill>
                  <a:srgbClr val="002060"/>
                </a:solidFill>
                <a:latin typeface="Times New Roman" panose="02020603050405020304" pitchFamily="18" charset="0"/>
                <a:cs typeface="Times New Roman" panose="02020603050405020304" pitchFamily="18" charset="0"/>
              </a:rPr>
              <a:t>Definition </a:t>
            </a:r>
          </a:p>
        </p:txBody>
      </p:sp>
      <p:sp>
        <p:nvSpPr>
          <p:cNvPr id="3" name="Content Placeholder 2">
            <a:extLst>
              <a:ext uri="{FF2B5EF4-FFF2-40B4-BE49-F238E27FC236}">
                <a16:creationId xmlns:a16="http://schemas.microsoft.com/office/drawing/2014/main" id="{8A51BB50-69D5-7902-3C76-20CD3951C361}"/>
              </a:ext>
            </a:extLst>
          </p:cNvPr>
          <p:cNvSpPr>
            <a:spLocks noGrp="1"/>
          </p:cNvSpPr>
          <p:nvPr>
            <p:ph idx="1"/>
          </p:nvPr>
        </p:nvSpPr>
        <p:spPr>
          <a:xfrm>
            <a:off x="608508" y="963562"/>
            <a:ext cx="8596668" cy="5073445"/>
          </a:xfrm>
        </p:spPr>
        <p:txBody>
          <a:bodyPr>
            <a:noAutofit/>
          </a:bodyPr>
          <a:lstStyle/>
          <a:p>
            <a:pPr algn="just"/>
            <a:r>
              <a:rPr lang="en-US" sz="2400" dirty="0">
                <a:solidFill>
                  <a:srgbClr val="002060"/>
                </a:solidFill>
                <a:latin typeface="Times New Roman" panose="02020603050405020304" pitchFamily="18" charset="0"/>
                <a:cs typeface="Times New Roman" panose="02020603050405020304" pitchFamily="18" charset="0"/>
              </a:rPr>
              <a:t> According to Albert Einstein “Peace is not merely the absence of war but the presence of justice, of law, of order – in short, of government.”</a:t>
            </a:r>
          </a:p>
          <a:p>
            <a:pPr algn="just"/>
            <a:r>
              <a:rPr lang="en-US" sz="2400" dirty="0">
                <a:solidFill>
                  <a:srgbClr val="002060"/>
                </a:solidFill>
                <a:latin typeface="Times New Roman" panose="02020603050405020304" pitchFamily="18" charset="0"/>
                <a:cs typeface="Times New Roman" panose="02020603050405020304" pitchFamily="18" charset="0"/>
              </a:rPr>
              <a:t>Betty Reardon defines “Peace Education is the attempt to promote the development of an authentic planetary consciousness that will enable us to function as global citizens and to transforms the present human condition by changing the social structures and patterns of thought that have created it”.</a:t>
            </a:r>
          </a:p>
          <a:p>
            <a:pPr algn="just"/>
            <a:r>
              <a:rPr lang="en-US" sz="2400" dirty="0">
                <a:solidFill>
                  <a:srgbClr val="002060"/>
                </a:solidFill>
                <a:latin typeface="Times New Roman" panose="02020603050405020304" pitchFamily="18" charset="0"/>
                <a:cs typeface="Times New Roman" panose="02020603050405020304" pitchFamily="18" charset="0"/>
              </a:rPr>
              <a:t> According to John Dewey “Peace education is grounded in active citizenship, preparing learners for assiduous participation in a democracy, through problem – posing and problem – solving education, and a commitment to transformative action in our societies.”</a:t>
            </a:r>
          </a:p>
        </p:txBody>
      </p:sp>
    </p:spTree>
    <p:extLst>
      <p:ext uri="{BB962C8B-B14F-4D97-AF65-F5344CB8AC3E}">
        <p14:creationId xmlns:p14="http://schemas.microsoft.com/office/powerpoint/2010/main" val="3805357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B392A-1CCB-B9EA-771A-D2A489B4EFFF}"/>
              </a:ext>
            </a:extLst>
          </p:cNvPr>
          <p:cNvSpPr>
            <a:spLocks noGrp="1"/>
          </p:cNvSpPr>
          <p:nvPr>
            <p:ph type="title"/>
          </p:nvPr>
        </p:nvSpPr>
        <p:spPr>
          <a:xfrm>
            <a:off x="677334" y="609599"/>
            <a:ext cx="8596668" cy="5431763"/>
          </a:xfrm>
        </p:spPr>
        <p:txBody>
          <a:bodyPr/>
          <a:lstStyle/>
          <a:p>
            <a:r>
              <a:rPr lang="en-IN" dirty="0">
                <a:solidFill>
                  <a:srgbClr val="002060"/>
                </a:solidFill>
                <a:latin typeface="Times New Roman" panose="02020603050405020304" pitchFamily="18" charset="0"/>
                <a:cs typeface="Times New Roman" panose="02020603050405020304" pitchFamily="18" charset="0"/>
              </a:rPr>
              <a:t>OBJECTIVES</a:t>
            </a:r>
          </a:p>
        </p:txBody>
      </p:sp>
      <p:sp>
        <p:nvSpPr>
          <p:cNvPr id="3" name="Content Placeholder 2">
            <a:extLst>
              <a:ext uri="{FF2B5EF4-FFF2-40B4-BE49-F238E27FC236}">
                <a16:creationId xmlns:a16="http://schemas.microsoft.com/office/drawing/2014/main" id="{CC8DC93F-85CB-6C49-EFB4-6EC7E0E4ADE7}"/>
              </a:ext>
            </a:extLst>
          </p:cNvPr>
          <p:cNvSpPr>
            <a:spLocks noGrp="1"/>
          </p:cNvSpPr>
          <p:nvPr>
            <p:ph idx="1"/>
          </p:nvPr>
        </p:nvSpPr>
        <p:spPr>
          <a:xfrm>
            <a:off x="755992" y="1396182"/>
            <a:ext cx="8596668" cy="5063612"/>
          </a:xfrm>
        </p:spPr>
        <p:txBody>
          <a:bodyPr>
            <a:noAutofit/>
          </a:bodyPr>
          <a:lstStyle/>
          <a:p>
            <a:pPr algn="just"/>
            <a:r>
              <a:rPr lang="en-US" sz="2000" dirty="0">
                <a:solidFill>
                  <a:srgbClr val="002060"/>
                </a:solidFill>
                <a:latin typeface="Times New Roman" panose="02020603050405020304" pitchFamily="18" charset="0"/>
                <a:cs typeface="Times New Roman" panose="02020603050405020304" pitchFamily="18" charset="0"/>
              </a:rPr>
              <a:t>To develop values and skills to assist the students in striving for the fullness of life.</a:t>
            </a:r>
          </a:p>
          <a:p>
            <a:pPr algn="just"/>
            <a:r>
              <a:rPr lang="en-US" sz="2000" dirty="0">
                <a:solidFill>
                  <a:srgbClr val="002060"/>
                </a:solidFill>
                <a:latin typeface="Times New Roman" panose="02020603050405020304" pitchFamily="18" charset="0"/>
                <a:cs typeface="Times New Roman" panose="02020603050405020304" pitchFamily="18" charset="0"/>
              </a:rPr>
              <a:t>To help students develop a rich vision of peace to work for a visible global society.</a:t>
            </a:r>
          </a:p>
          <a:p>
            <a:pPr algn="just"/>
            <a:r>
              <a:rPr lang="en-US" sz="2000" dirty="0">
                <a:solidFill>
                  <a:srgbClr val="002060"/>
                </a:solidFill>
                <a:latin typeface="Times New Roman" panose="02020603050405020304" pitchFamily="18" charset="0"/>
                <a:cs typeface="Times New Roman" panose="02020603050405020304" pitchFamily="18" charset="0"/>
              </a:rPr>
              <a:t>To create constructive behavior for dealing with problems so as to minimize and eliminate conflict.</a:t>
            </a:r>
          </a:p>
          <a:p>
            <a:pPr algn="just"/>
            <a:r>
              <a:rPr lang="en-US" sz="2000" dirty="0">
                <a:solidFill>
                  <a:srgbClr val="002060"/>
                </a:solidFill>
                <a:latin typeface="Times New Roman" panose="02020603050405020304" pitchFamily="18" charset="0"/>
                <a:cs typeface="Times New Roman" panose="02020603050405020304" pitchFamily="18" charset="0"/>
              </a:rPr>
              <a:t>To explore peace both as a state of being and as an active process for the promotion of positive human relations.</a:t>
            </a:r>
          </a:p>
          <a:p>
            <a:pPr marL="0" indent="0" algn="just">
              <a:buNone/>
            </a:pPr>
            <a:r>
              <a:rPr lang="en-US" sz="2000" dirty="0">
                <a:solidFill>
                  <a:srgbClr val="002060"/>
                </a:solidFill>
                <a:latin typeface="Times New Roman" panose="02020603050405020304" pitchFamily="18" charset="0"/>
                <a:cs typeface="Times New Roman" panose="02020603050405020304" pitchFamily="18" charset="0"/>
              </a:rPr>
              <a:t>	Therefore, the peace education is actually a call for an inclusive approach to mutual coexistence and to a holistic way of living. Peace education applies to the contents of all curricular, at every level in the education system. Peace education should be extended to all learners, including refugee and migrant children, children from all social sectors and disabled with the objective of promoting equal opportunities through education.</a:t>
            </a:r>
            <a:endParaRPr lang="en-IN"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7523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C9AB6-0DF5-68FC-C2E8-D5ADF644107C}"/>
              </a:ext>
            </a:extLst>
          </p:cNvPr>
          <p:cNvSpPr>
            <a:spLocks noGrp="1"/>
          </p:cNvSpPr>
          <p:nvPr>
            <p:ph type="title"/>
          </p:nvPr>
        </p:nvSpPr>
        <p:spPr>
          <a:xfrm>
            <a:off x="677333" y="6554"/>
            <a:ext cx="8596668" cy="878349"/>
          </a:xfrm>
        </p:spPr>
        <p:txBody>
          <a:bodyPr/>
          <a:lstStyle/>
          <a:p>
            <a:r>
              <a:rPr lang="en-IN" dirty="0">
                <a:solidFill>
                  <a:srgbClr val="002060"/>
                </a:solidFill>
                <a:latin typeface="Times New Roman" panose="02020603050405020304" pitchFamily="18" charset="0"/>
                <a:cs typeface="Times New Roman" panose="02020603050405020304" pitchFamily="18" charset="0"/>
              </a:rPr>
              <a:t>Nature </a:t>
            </a:r>
          </a:p>
        </p:txBody>
      </p:sp>
      <p:sp>
        <p:nvSpPr>
          <p:cNvPr id="3" name="Content Placeholder 2">
            <a:extLst>
              <a:ext uri="{FF2B5EF4-FFF2-40B4-BE49-F238E27FC236}">
                <a16:creationId xmlns:a16="http://schemas.microsoft.com/office/drawing/2014/main" id="{DD8BA514-17FE-BE96-B4C4-F3159FC1B95B}"/>
              </a:ext>
            </a:extLst>
          </p:cNvPr>
          <p:cNvSpPr>
            <a:spLocks noGrp="1"/>
          </p:cNvSpPr>
          <p:nvPr>
            <p:ph idx="1"/>
          </p:nvPr>
        </p:nvSpPr>
        <p:spPr>
          <a:xfrm>
            <a:off x="677333" y="806245"/>
            <a:ext cx="8977943" cy="5624051"/>
          </a:xfrm>
        </p:spPr>
        <p:txBody>
          <a:bodyPr>
            <a:noAutofit/>
          </a:bodyPr>
          <a:lstStyle/>
          <a:p>
            <a:pPr algn="just"/>
            <a:r>
              <a:rPr lang="en-US" sz="2000" b="1" dirty="0">
                <a:solidFill>
                  <a:srgbClr val="002060"/>
                </a:solidFill>
                <a:latin typeface="Times New Roman" panose="02020603050405020304" pitchFamily="18" charset="0"/>
                <a:cs typeface="Times New Roman" panose="02020603050405020304" pitchFamily="18" charset="0"/>
              </a:rPr>
              <a:t>Value-Oriented</a:t>
            </a:r>
            <a:r>
              <a:rPr lang="en-US" sz="2000" dirty="0">
                <a:solidFill>
                  <a:srgbClr val="002060"/>
                </a:solidFill>
                <a:latin typeface="Times New Roman" panose="02020603050405020304" pitchFamily="18" charset="0"/>
                <a:cs typeface="Times New Roman" panose="02020603050405020304" pitchFamily="18" charset="0"/>
              </a:rPr>
              <a:t>: Peace education is deeply rooted in universal human values like love, compassion, tolerance, equality, and justice. It helps learners internalize these values and apply them in real-life situations.</a:t>
            </a:r>
          </a:p>
          <a:p>
            <a:pPr algn="just"/>
            <a:r>
              <a:rPr lang="en-US" sz="2000" dirty="0">
                <a:solidFill>
                  <a:srgbClr val="002060"/>
                </a:solidFill>
                <a:latin typeface="Times New Roman" panose="02020603050405020304" pitchFamily="18" charset="0"/>
                <a:cs typeface="Times New Roman" panose="02020603050405020304" pitchFamily="18" charset="0"/>
              </a:rPr>
              <a:t> </a:t>
            </a:r>
            <a:r>
              <a:rPr lang="en-US" sz="2000" b="1" dirty="0">
                <a:solidFill>
                  <a:srgbClr val="002060"/>
                </a:solidFill>
                <a:latin typeface="Times New Roman" panose="02020603050405020304" pitchFamily="18" charset="0"/>
                <a:cs typeface="Times New Roman" panose="02020603050405020304" pitchFamily="18" charset="0"/>
              </a:rPr>
              <a:t>Holistic in Approach: </a:t>
            </a:r>
            <a:r>
              <a:rPr lang="en-US" sz="2000" dirty="0">
                <a:solidFill>
                  <a:srgbClr val="002060"/>
                </a:solidFill>
                <a:latin typeface="Times New Roman" panose="02020603050405020304" pitchFamily="18" charset="0"/>
                <a:cs typeface="Times New Roman" panose="02020603050405020304" pitchFamily="18" charset="0"/>
              </a:rPr>
              <a:t>It focuses on the development of the whole person—intellectual, emotional, social, and spiritual. Peace education connects personal peace with global peace, emphasizing both inner harmony and world harmony.</a:t>
            </a:r>
          </a:p>
          <a:p>
            <a:pPr algn="just"/>
            <a:r>
              <a:rPr lang="en-US" sz="2000" dirty="0">
                <a:solidFill>
                  <a:srgbClr val="002060"/>
                </a:solidFill>
                <a:latin typeface="Times New Roman" panose="02020603050405020304" pitchFamily="18" charset="0"/>
                <a:cs typeface="Times New Roman" panose="02020603050405020304" pitchFamily="18" charset="0"/>
              </a:rPr>
              <a:t> </a:t>
            </a:r>
            <a:r>
              <a:rPr lang="en-US" sz="2000" b="1" dirty="0">
                <a:solidFill>
                  <a:srgbClr val="002060"/>
                </a:solidFill>
                <a:latin typeface="Times New Roman" panose="02020603050405020304" pitchFamily="18" charset="0"/>
                <a:cs typeface="Times New Roman" panose="02020603050405020304" pitchFamily="18" charset="0"/>
              </a:rPr>
              <a:t>Participatory and Experiential: </a:t>
            </a:r>
            <a:r>
              <a:rPr lang="en-US" sz="2000" dirty="0">
                <a:solidFill>
                  <a:srgbClr val="002060"/>
                </a:solidFill>
                <a:latin typeface="Times New Roman" panose="02020603050405020304" pitchFamily="18" charset="0"/>
                <a:cs typeface="Times New Roman" panose="02020603050405020304" pitchFamily="18" charset="0"/>
              </a:rPr>
              <a:t>Peace education promotes learning through activities such as discussions, storytelling, group projects, and simulations. It encourages participatory learning where students actively engage in resolving real-life conflicts.</a:t>
            </a:r>
          </a:p>
          <a:p>
            <a:pPr algn="just"/>
            <a:r>
              <a:rPr lang="en-US" sz="2000" b="1" dirty="0">
                <a:solidFill>
                  <a:srgbClr val="002060"/>
                </a:solidFill>
                <a:latin typeface="Times New Roman" panose="02020603050405020304" pitchFamily="18" charset="0"/>
                <a:cs typeface="Times New Roman" panose="02020603050405020304" pitchFamily="18" charset="0"/>
              </a:rPr>
              <a:t>Promotes Non-violence: </a:t>
            </a:r>
            <a:r>
              <a:rPr lang="en-US" sz="2000" dirty="0">
                <a:solidFill>
                  <a:srgbClr val="002060"/>
                </a:solidFill>
                <a:latin typeface="Times New Roman" panose="02020603050405020304" pitchFamily="18" charset="0"/>
                <a:cs typeface="Times New Roman" panose="02020603050405020304" pitchFamily="18" charset="0"/>
              </a:rPr>
              <a:t>It advocates non-violence as a way of life. Students learn alternative methods of conflict resolution like negotiation, mediation, and peaceful dialogue.</a:t>
            </a:r>
          </a:p>
          <a:p>
            <a:pPr algn="just"/>
            <a:r>
              <a:rPr lang="en-US" sz="2000" dirty="0">
                <a:solidFill>
                  <a:srgbClr val="002060"/>
                </a:solidFill>
                <a:latin typeface="Times New Roman" panose="02020603050405020304" pitchFamily="18" charset="0"/>
                <a:cs typeface="Times New Roman" panose="02020603050405020304" pitchFamily="18" charset="0"/>
              </a:rPr>
              <a:t> </a:t>
            </a:r>
            <a:r>
              <a:rPr lang="en-US" sz="2000" b="1" dirty="0">
                <a:solidFill>
                  <a:srgbClr val="002060"/>
                </a:solidFill>
                <a:latin typeface="Times New Roman" panose="02020603050405020304" pitchFamily="18" charset="0"/>
                <a:cs typeface="Times New Roman" panose="02020603050405020304" pitchFamily="18" charset="0"/>
              </a:rPr>
              <a:t>Human Rights Based: </a:t>
            </a:r>
            <a:r>
              <a:rPr lang="en-US" sz="2000" dirty="0">
                <a:solidFill>
                  <a:srgbClr val="002060"/>
                </a:solidFill>
                <a:latin typeface="Times New Roman" panose="02020603050405020304" pitchFamily="18" charset="0"/>
                <a:cs typeface="Times New Roman" panose="02020603050405020304" pitchFamily="18" charset="0"/>
              </a:rPr>
              <a:t>Peace education aligns closely with human rights education, teaching respect for dignity, freedom, and equality. It reinforces the idea that peace cannot exist without justice and fairness.</a:t>
            </a:r>
          </a:p>
        </p:txBody>
      </p:sp>
    </p:spTree>
    <p:extLst>
      <p:ext uri="{BB962C8B-B14F-4D97-AF65-F5344CB8AC3E}">
        <p14:creationId xmlns:p14="http://schemas.microsoft.com/office/powerpoint/2010/main" val="1061227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FC66D7-00CD-B00E-F8B0-15A021C925A6}"/>
              </a:ext>
            </a:extLst>
          </p:cNvPr>
          <p:cNvSpPr>
            <a:spLocks noGrp="1"/>
          </p:cNvSpPr>
          <p:nvPr>
            <p:ph idx="1"/>
          </p:nvPr>
        </p:nvSpPr>
        <p:spPr>
          <a:xfrm>
            <a:off x="677334" y="452285"/>
            <a:ext cx="8596668" cy="5407742"/>
          </a:xfrm>
        </p:spPr>
        <p:txBody>
          <a:bodyPr>
            <a:normAutofit fontScale="92500" lnSpcReduction="10000"/>
          </a:bodyPr>
          <a:lstStyle/>
          <a:p>
            <a:pPr algn="just"/>
            <a:r>
              <a:rPr lang="en-US" sz="2400" dirty="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Cross-Cultural and Inclusive: </a:t>
            </a:r>
            <a:r>
              <a:rPr lang="en-US" sz="2400" dirty="0">
                <a:solidFill>
                  <a:srgbClr val="002060"/>
                </a:solidFill>
                <a:latin typeface="Times New Roman" panose="02020603050405020304" pitchFamily="18" charset="0"/>
                <a:cs typeface="Times New Roman" panose="02020603050405020304" pitchFamily="18" charset="0"/>
              </a:rPr>
              <a:t>It promotes understanding among people of different cultures, religions, and backgrounds. Peace education teaches respect for diversity and eliminates prejudice, discrimination, and stereotyping.</a:t>
            </a:r>
          </a:p>
          <a:p>
            <a:pPr algn="just"/>
            <a:r>
              <a:rPr lang="en-US" sz="2400" dirty="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Environmentally Sensitive: </a:t>
            </a:r>
            <a:r>
              <a:rPr lang="en-US" sz="2400" dirty="0">
                <a:solidFill>
                  <a:srgbClr val="002060"/>
                </a:solidFill>
                <a:latin typeface="Times New Roman" panose="02020603050405020304" pitchFamily="18" charset="0"/>
                <a:cs typeface="Times New Roman" panose="02020603050405020304" pitchFamily="18" charset="0"/>
              </a:rPr>
              <a:t>Peace education extends beyond human relations to include peace with nature. Learners understand the importance of ecological balance, sustainability, and respect for the environment.</a:t>
            </a:r>
          </a:p>
          <a:p>
            <a:pPr algn="just"/>
            <a:r>
              <a:rPr lang="en-US" sz="2400" dirty="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Continuous and Lifelong Process</a:t>
            </a:r>
            <a:r>
              <a:rPr lang="en-US" sz="2400" dirty="0">
                <a:solidFill>
                  <a:srgbClr val="002060"/>
                </a:solidFill>
                <a:latin typeface="Times New Roman" panose="02020603050405020304" pitchFamily="18" charset="0"/>
                <a:cs typeface="Times New Roman" panose="02020603050405020304" pitchFamily="18" charset="0"/>
              </a:rPr>
              <a:t>: It is not a one-time subject but a lifelong process of learning and practicing peace in all aspects of life—personal, social, political, and ecological.</a:t>
            </a:r>
          </a:p>
          <a:p>
            <a:pPr algn="just"/>
            <a:r>
              <a:rPr lang="en-US" sz="2400" dirty="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Transformative in Nature: </a:t>
            </a:r>
            <a:r>
              <a:rPr lang="en-US" sz="2400" dirty="0">
                <a:solidFill>
                  <a:srgbClr val="002060"/>
                </a:solidFill>
                <a:latin typeface="Times New Roman" panose="02020603050405020304" pitchFamily="18" charset="0"/>
                <a:cs typeface="Times New Roman" panose="02020603050405020304" pitchFamily="18" charset="0"/>
              </a:rPr>
              <a:t>Peace education transforms individuals and societies by encouraging critical thinking, empathy, and collective responsibility. It changes attitudes and behaviors that lead to conflict into those that promote peace.</a:t>
            </a:r>
            <a:endParaRPr lang="en-IN" sz="2400" dirty="0">
              <a:solidFill>
                <a:srgbClr val="002060"/>
              </a:solidFill>
              <a:latin typeface="Times New Roman" panose="02020603050405020304" pitchFamily="18" charset="0"/>
              <a:cs typeface="Times New Roman" panose="02020603050405020304" pitchFamily="18" charset="0"/>
            </a:endParaRPr>
          </a:p>
          <a:p>
            <a:pPr marL="0" indent="0" algn="just">
              <a:buNone/>
            </a:pPr>
            <a:endParaRPr lang="en-IN"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1837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C2098-368F-D824-9E7D-5B586B543A32}"/>
              </a:ext>
            </a:extLst>
          </p:cNvPr>
          <p:cNvSpPr>
            <a:spLocks noGrp="1"/>
          </p:cNvSpPr>
          <p:nvPr>
            <p:ph type="title"/>
          </p:nvPr>
        </p:nvSpPr>
        <p:spPr>
          <a:xfrm>
            <a:off x="677334" y="609600"/>
            <a:ext cx="8596668" cy="777309"/>
          </a:xfrm>
        </p:spPr>
        <p:txBody>
          <a:bodyPr/>
          <a:lstStyle/>
          <a:p>
            <a:r>
              <a:rPr lang="en-IN" dirty="0">
                <a:solidFill>
                  <a:srgbClr val="002060"/>
                </a:solidFill>
                <a:latin typeface="Times New Roman" panose="02020603050405020304" pitchFamily="18" charset="0"/>
                <a:cs typeface="Times New Roman" panose="02020603050405020304" pitchFamily="18" charset="0"/>
              </a:rPr>
              <a:t>Conclusion </a:t>
            </a:r>
            <a:endParaRPr lang="en-IN" dirty="0">
              <a:solidFill>
                <a:srgbClr val="002060"/>
              </a:solidFill>
            </a:endParaRPr>
          </a:p>
        </p:txBody>
      </p:sp>
      <p:sp>
        <p:nvSpPr>
          <p:cNvPr id="3" name="Content Placeholder 2">
            <a:extLst>
              <a:ext uri="{FF2B5EF4-FFF2-40B4-BE49-F238E27FC236}">
                <a16:creationId xmlns:a16="http://schemas.microsoft.com/office/drawing/2014/main" id="{596F5555-CD88-1DF9-5B8B-0C1086B87F0E}"/>
              </a:ext>
            </a:extLst>
          </p:cNvPr>
          <p:cNvSpPr>
            <a:spLocks noGrp="1"/>
          </p:cNvSpPr>
          <p:nvPr>
            <p:ph idx="1"/>
          </p:nvPr>
        </p:nvSpPr>
        <p:spPr>
          <a:xfrm>
            <a:off x="677334" y="1590318"/>
            <a:ext cx="8596668" cy="3880773"/>
          </a:xfrm>
        </p:spPr>
        <p:txBody>
          <a:bodyPr>
            <a:normAutofit/>
          </a:bodyPr>
          <a:lstStyle/>
          <a:p>
            <a:pPr marL="0" indent="0" algn="just">
              <a:buNone/>
            </a:pPr>
            <a:r>
              <a:rPr lang="en-US" sz="2400" dirty="0">
                <a:solidFill>
                  <a:srgbClr val="002060"/>
                </a:solidFill>
                <a:latin typeface="Times New Roman" panose="02020603050405020304" pitchFamily="18" charset="0"/>
                <a:cs typeface="Times New Roman" panose="02020603050405020304" pitchFamily="18" charset="0"/>
              </a:rPr>
              <a:t>	Peace education lays the foundation for a fair and harmonious world. It equips people with the skills to turn conflict into collaboration, hostility into empathy, and violence into kindness. By integrating peace education into the schools and communities, we can raise generations who uphold justice, respect, and the inherent worth of every person. Building a peaceful society starts in the classroom, but its influence reaches much further—it begins within each individual and spreads outward to shape the world around us.</a:t>
            </a:r>
            <a:endParaRPr lang="en-IN" sz="2400" dirty="0">
              <a:solidFill>
                <a:srgbClr val="002060"/>
              </a:solidFill>
              <a:latin typeface="Times New Roman" panose="02020603050405020304" pitchFamily="18" charset="0"/>
              <a:cs typeface="Times New Roman" panose="02020603050405020304" pitchFamily="18" charset="0"/>
            </a:endParaRPr>
          </a:p>
          <a:p>
            <a:pPr algn="just"/>
            <a:endParaRPr lang="en-IN" sz="2400" dirty="0">
              <a:solidFill>
                <a:srgbClr val="002060"/>
              </a:solidFill>
            </a:endParaRPr>
          </a:p>
        </p:txBody>
      </p:sp>
    </p:spTree>
    <p:extLst>
      <p:ext uri="{BB962C8B-B14F-4D97-AF65-F5344CB8AC3E}">
        <p14:creationId xmlns:p14="http://schemas.microsoft.com/office/powerpoint/2010/main" val="35296016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251</TotalTime>
  <Words>792</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Times New Roman</vt:lpstr>
      <vt:lpstr>Trebuchet MS</vt:lpstr>
      <vt:lpstr>Wingdings 3</vt:lpstr>
      <vt:lpstr>Facet</vt:lpstr>
      <vt:lpstr>PEACE EDUCATION</vt:lpstr>
      <vt:lpstr>MEANING &amp; CONCEPT</vt:lpstr>
      <vt:lpstr>Definition </vt:lpstr>
      <vt:lpstr>OBJECTIVES</vt:lpstr>
      <vt:lpstr>Nature </vt:lpstr>
      <vt:lpstr>PowerPoint Presentation</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4</cp:revision>
  <dcterms:created xsi:type="dcterms:W3CDTF">2025-11-12T04:17:23Z</dcterms:created>
  <dcterms:modified xsi:type="dcterms:W3CDTF">2025-11-14T14:27:04Z</dcterms:modified>
</cp:coreProperties>
</file>