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IN"/>
        </a:p>
      </dgm:t>
    </dgm:pt>
    <dgm:pt modelId="{911A1227-6756-40D3-8C6D-B1ACC3EFDFDA}">
      <dgm:prSet/>
      <dgm:spPr/>
      <dgm:t>
        <a:bodyPr/>
        <a:lstStyle/>
        <a:p>
          <a:r>
            <a:rPr lang="en-US" b="1" dirty="0"/>
            <a:t>Adolescence -Physical, Mental, Social and Emotional Development</a:t>
          </a:r>
          <a:endParaRPr lang="en-IN" dirty="0"/>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AC3FAD29-48C8-492F-BE69-5DC6910ADBFE}">
      <dgm:prSet/>
      <dgm:spPr/>
      <dgm:t>
        <a:bodyPr/>
        <a:lstStyle/>
        <a:p>
          <a:r>
            <a:rPr lang="en-US" dirty="0"/>
            <a:t>B.Ed. 1</a:t>
          </a:r>
          <a:r>
            <a:rPr lang="en-US" baseline="30000" dirty="0"/>
            <a:t>st</a:t>
          </a:r>
          <a:r>
            <a:rPr lang="en-US" dirty="0"/>
            <a:t> Sem.</a:t>
          </a:r>
          <a:endParaRPr lang="en-IN" dirty="0"/>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dirty="0"/>
            <a:t>Paper code 204 Unit-II </a:t>
          </a:r>
          <a:endParaRPr lang="en-IN" dirty="0"/>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278859"/>
          <a:ext cx="9144000" cy="1829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en-US" sz="4600" b="1" kern="1200" dirty="0"/>
            <a:t>Adolescence -Physical, Mental, Social and Emotional Development</a:t>
          </a:r>
          <a:endParaRPr lang="en-IN" sz="4600" kern="1200" dirty="0"/>
        </a:p>
      </dsp:txBody>
      <dsp:txXfrm>
        <a:off x="89327" y="368186"/>
        <a:ext cx="8965346" cy="16512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B.Ed. 1</a:t>
          </a:r>
          <a:r>
            <a:rPr lang="en-US" sz="3200" kern="1200" baseline="30000" dirty="0"/>
            <a:t>st</a:t>
          </a:r>
          <a:r>
            <a:rPr lang="en-US" sz="3200" kern="1200" dirty="0"/>
            <a:t> Sem.</a:t>
          </a:r>
          <a:endParaRPr lang="en-IN" sz="3200" kern="1200" dirty="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Paper code 204 Unit-II </a:t>
          </a:r>
          <a:endParaRPr lang="en-IN" sz="3200" kern="1200" dirty="0"/>
        </a:p>
      </dsp:txBody>
      <dsp:txXfrm>
        <a:off x="37467" y="911428"/>
        <a:ext cx="9069066"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75C73-4C77-4158-824F-8A58D78D87A0}" type="datetimeFigureOut">
              <a:rPr lang="en-IN" smtClean="0"/>
              <a:t>04-12-2025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5C1167-1020-4B91-9AAA-15B085DF4C44}" type="slidenum">
              <a:rPr lang="en-IN" smtClean="0"/>
              <a:t>‹#›</a:t>
            </a:fld>
            <a:endParaRPr lang="en-IN"/>
          </a:p>
        </p:txBody>
      </p:sp>
    </p:spTree>
    <p:extLst>
      <p:ext uri="{BB962C8B-B14F-4D97-AF65-F5344CB8AC3E}">
        <p14:creationId xmlns:p14="http://schemas.microsoft.com/office/powerpoint/2010/main" val="2844330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04-12-2025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04-12-2025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geeksforgeeks.org/biology/testes-anatomy-and-function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geeksforgeeks.org/biology/menstrual-cycl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tagvault.org/blog/quotes-self-confidence-know-your-worth/"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3294627809"/>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extLst>
              <p:ext uri="{D42A27DB-BD31-4B8C-83A1-F6EECF244321}">
                <p14:modId xmlns:p14="http://schemas.microsoft.com/office/powerpoint/2010/main" val="42530378"/>
              </p:ext>
            </p:extLst>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6D3FB-5D1C-BABE-1717-2B65CBFEE5F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F538710-A3CE-ECEC-A343-7124FFA58089}"/>
              </a:ext>
            </a:extLst>
          </p:cNvPr>
          <p:cNvSpPr>
            <a:spLocks noGrp="1"/>
          </p:cNvSpPr>
          <p:nvPr>
            <p:ph idx="1"/>
          </p:nvPr>
        </p:nvSpPr>
        <p:spPr/>
        <p:txBody>
          <a:bodyPr/>
          <a:lstStyle/>
          <a:p>
            <a:r>
              <a:rPr lang="en-US" dirty="0"/>
              <a:t>Concerns and worries about the body changes </a:t>
            </a:r>
          </a:p>
          <a:p>
            <a:r>
              <a:rPr lang="en-US" dirty="0"/>
              <a:t>Conflicts with family/elders over control </a:t>
            </a:r>
          </a:p>
          <a:p>
            <a:r>
              <a:rPr lang="en-US" dirty="0"/>
              <a:t>Development of abstract thinking but confusion at times </a:t>
            </a:r>
          </a:p>
          <a:p>
            <a:r>
              <a:rPr lang="en-US" dirty="0"/>
              <a:t> Attraction towards opposite sex </a:t>
            </a:r>
          </a:p>
          <a:p>
            <a:r>
              <a:rPr lang="en-US" dirty="0"/>
              <a:t>Day dreaming and fantasizing </a:t>
            </a:r>
          </a:p>
          <a:p>
            <a:r>
              <a:rPr lang="en-US" dirty="0"/>
              <a:t>Relationships tend to be oriented from parents to peers.</a:t>
            </a:r>
            <a:endParaRPr lang="en-IN" dirty="0"/>
          </a:p>
        </p:txBody>
      </p:sp>
    </p:spTree>
    <p:extLst>
      <p:ext uri="{BB962C8B-B14F-4D97-AF65-F5344CB8AC3E}">
        <p14:creationId xmlns:p14="http://schemas.microsoft.com/office/powerpoint/2010/main" val="852400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F5B8-05CE-33AF-5C7E-C9232EC6DE97}"/>
              </a:ext>
            </a:extLst>
          </p:cNvPr>
          <p:cNvSpPr>
            <a:spLocks noGrp="1"/>
          </p:cNvSpPr>
          <p:nvPr>
            <p:ph type="title"/>
          </p:nvPr>
        </p:nvSpPr>
        <p:spPr/>
        <p:txBody>
          <a:bodyPr/>
          <a:lstStyle/>
          <a:p>
            <a:r>
              <a:rPr lang="en-IN" dirty="0"/>
              <a:t>Developmental Stages in Adolescence</a:t>
            </a:r>
          </a:p>
        </p:txBody>
      </p:sp>
      <p:sp>
        <p:nvSpPr>
          <p:cNvPr id="3" name="Content Placeholder 2">
            <a:extLst>
              <a:ext uri="{FF2B5EF4-FFF2-40B4-BE49-F238E27FC236}">
                <a16:creationId xmlns:a16="http://schemas.microsoft.com/office/drawing/2014/main" id="{BD2B84DC-B4A0-81FD-FA44-B7A4C3D8B9C9}"/>
              </a:ext>
            </a:extLst>
          </p:cNvPr>
          <p:cNvSpPr>
            <a:spLocks noGrp="1"/>
          </p:cNvSpPr>
          <p:nvPr>
            <p:ph idx="1"/>
          </p:nvPr>
        </p:nvSpPr>
        <p:spPr/>
        <p:txBody>
          <a:bodyPr/>
          <a:lstStyle/>
          <a:p>
            <a:pPr marL="0" indent="0">
              <a:buNone/>
            </a:pPr>
            <a:r>
              <a:rPr lang="en-US" dirty="0"/>
              <a:t>Adolescence may be divided into early, middle and late periods, which are respectively the 10-14, 15-17 and 18-19-year age groups. These periods roughly correspond with the phases in physical, social and psychological development in the transition from childhood to adulthood</a:t>
            </a:r>
            <a:endParaRPr lang="en-IN" dirty="0"/>
          </a:p>
        </p:txBody>
      </p:sp>
    </p:spTree>
    <p:extLst>
      <p:ext uri="{BB962C8B-B14F-4D97-AF65-F5344CB8AC3E}">
        <p14:creationId xmlns:p14="http://schemas.microsoft.com/office/powerpoint/2010/main" val="2497549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CABE2-C000-DB3A-EAD8-C8E06D828CF5}"/>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B5C208B-ED2A-0585-76CD-9A51514C1AB9}"/>
              </a:ext>
            </a:extLst>
          </p:cNvPr>
          <p:cNvGraphicFramePr>
            <a:graphicFrameLocks noGrp="1"/>
          </p:cNvGraphicFramePr>
          <p:nvPr>
            <p:ph idx="1"/>
            <p:extLst>
              <p:ext uri="{D42A27DB-BD31-4B8C-83A1-F6EECF244321}">
                <p14:modId xmlns:p14="http://schemas.microsoft.com/office/powerpoint/2010/main" val="3497462436"/>
              </p:ext>
            </p:extLst>
          </p:nvPr>
        </p:nvGraphicFramePr>
        <p:xfrm>
          <a:off x="0" y="-1"/>
          <a:ext cx="12192000" cy="6677249"/>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390925337"/>
                    </a:ext>
                  </a:extLst>
                </a:gridCol>
                <a:gridCol w="3048000">
                  <a:extLst>
                    <a:ext uri="{9D8B030D-6E8A-4147-A177-3AD203B41FA5}">
                      <a16:colId xmlns:a16="http://schemas.microsoft.com/office/drawing/2014/main" val="3941343886"/>
                    </a:ext>
                  </a:extLst>
                </a:gridCol>
                <a:gridCol w="3048000">
                  <a:extLst>
                    <a:ext uri="{9D8B030D-6E8A-4147-A177-3AD203B41FA5}">
                      <a16:colId xmlns:a16="http://schemas.microsoft.com/office/drawing/2014/main" val="1637660769"/>
                    </a:ext>
                  </a:extLst>
                </a:gridCol>
                <a:gridCol w="3048000">
                  <a:extLst>
                    <a:ext uri="{9D8B030D-6E8A-4147-A177-3AD203B41FA5}">
                      <a16:colId xmlns:a16="http://schemas.microsoft.com/office/drawing/2014/main" val="153219912"/>
                    </a:ext>
                  </a:extLst>
                </a:gridCol>
              </a:tblGrid>
              <a:tr h="1373749">
                <a:tc>
                  <a:txBody>
                    <a:bodyPr/>
                    <a:lstStyle/>
                    <a:p>
                      <a:r>
                        <a:rPr lang="en-IN" dirty="0"/>
                        <a:t>Category of Change</a:t>
                      </a:r>
                    </a:p>
                  </a:txBody>
                  <a:tcPr/>
                </a:tc>
                <a:tc>
                  <a:txBody>
                    <a:bodyPr/>
                    <a:lstStyle/>
                    <a:p>
                      <a:r>
                        <a:rPr lang="en-IN" dirty="0"/>
                        <a:t>Early adolescence</a:t>
                      </a:r>
                    </a:p>
                    <a:p>
                      <a:r>
                        <a:rPr lang="en-IN" dirty="0"/>
                        <a:t>(10-14 years)</a:t>
                      </a:r>
                    </a:p>
                  </a:txBody>
                  <a:tcPr/>
                </a:tc>
                <a:tc>
                  <a:txBody>
                    <a:bodyPr/>
                    <a:lstStyle/>
                    <a:p>
                      <a:r>
                        <a:rPr lang="en-IN" dirty="0"/>
                        <a:t>Middle adolescence</a:t>
                      </a:r>
                    </a:p>
                    <a:p>
                      <a:r>
                        <a:rPr lang="en-IN" dirty="0"/>
                        <a:t>(15-17 Years)</a:t>
                      </a:r>
                    </a:p>
                  </a:txBody>
                  <a:tcPr/>
                </a:tc>
                <a:tc>
                  <a:txBody>
                    <a:bodyPr/>
                    <a:lstStyle/>
                    <a:p>
                      <a:r>
                        <a:rPr lang="en-US" dirty="0"/>
                        <a:t>Late adolescence (18-</a:t>
                      </a:r>
                    </a:p>
                    <a:p>
                      <a:r>
                        <a:rPr lang="en-US" dirty="0"/>
                        <a:t>19 years)</a:t>
                      </a:r>
                    </a:p>
                    <a:p>
                      <a:endParaRPr lang="en-IN" dirty="0"/>
                    </a:p>
                  </a:txBody>
                  <a:tcPr/>
                </a:tc>
                <a:extLst>
                  <a:ext uri="{0D108BD9-81ED-4DB2-BD59-A6C34878D82A}">
                    <a16:rowId xmlns:a16="http://schemas.microsoft.com/office/drawing/2014/main" val="2617182727"/>
                  </a:ext>
                </a:extLst>
              </a:tr>
              <a:tr h="2618447">
                <a:tc>
                  <a:txBody>
                    <a:bodyPr/>
                    <a:lstStyle/>
                    <a:p>
                      <a:r>
                        <a:rPr lang="en-IN" dirty="0"/>
                        <a:t>Growth </a:t>
                      </a:r>
                    </a:p>
                  </a:txBody>
                  <a:tcPr/>
                </a:tc>
                <a:tc>
                  <a:txBody>
                    <a:bodyPr/>
                    <a:lstStyle/>
                    <a:p>
                      <a:r>
                        <a:rPr lang="en-US" dirty="0"/>
                        <a:t>Secondary sexual</a:t>
                      </a:r>
                    </a:p>
                    <a:p>
                      <a:r>
                        <a:rPr lang="en-US" dirty="0"/>
                        <a:t>characters appear</a:t>
                      </a:r>
                    </a:p>
                    <a:p>
                      <a:endParaRPr lang="en-US" dirty="0"/>
                    </a:p>
                    <a:p>
                      <a:r>
                        <a:rPr lang="en-US" dirty="0"/>
                        <a:t>Growth accelerates</a:t>
                      </a:r>
                    </a:p>
                    <a:p>
                      <a:r>
                        <a:rPr lang="en-US" dirty="0"/>
                        <a:t>and reaches peak</a:t>
                      </a:r>
                      <a:endParaRPr lang="en-IN" dirty="0"/>
                    </a:p>
                  </a:txBody>
                  <a:tcPr/>
                </a:tc>
                <a:tc>
                  <a:txBody>
                    <a:bodyPr/>
                    <a:lstStyle/>
                    <a:p>
                      <a:r>
                        <a:rPr lang="en-US" dirty="0"/>
                        <a:t>Secondary sexual characters advance </a:t>
                      </a:r>
                    </a:p>
                    <a:p>
                      <a:endParaRPr lang="en-US" dirty="0"/>
                    </a:p>
                    <a:p>
                      <a:r>
                        <a:rPr lang="en-US" dirty="0"/>
                        <a:t>Growth slows down. Approximately 95% of adult stature gained</a:t>
                      </a:r>
                      <a:endParaRPr lang="en-IN" dirty="0"/>
                    </a:p>
                  </a:txBody>
                  <a:tcPr/>
                </a:tc>
                <a:tc>
                  <a:txBody>
                    <a:bodyPr/>
                    <a:lstStyle/>
                    <a:p>
                      <a:r>
                        <a:rPr lang="en-IN" dirty="0"/>
                        <a:t>Physically matures</a:t>
                      </a:r>
                    </a:p>
                  </a:txBody>
                  <a:tcPr/>
                </a:tc>
                <a:extLst>
                  <a:ext uri="{0D108BD9-81ED-4DB2-BD59-A6C34878D82A}">
                    <a16:rowId xmlns:a16="http://schemas.microsoft.com/office/drawing/2014/main" val="1321739349"/>
                  </a:ext>
                </a:extLst>
              </a:tr>
              <a:tr h="2685053">
                <a:tc>
                  <a:txBody>
                    <a:bodyPr/>
                    <a:lstStyle/>
                    <a:p>
                      <a:r>
                        <a:rPr lang="en-IN" dirty="0"/>
                        <a:t>Cognition </a:t>
                      </a:r>
                    </a:p>
                  </a:txBody>
                  <a:tcPr/>
                </a:tc>
                <a:tc>
                  <a:txBody>
                    <a:bodyPr/>
                    <a:lstStyle/>
                    <a:p>
                      <a:r>
                        <a:rPr lang="en-US" dirty="0"/>
                        <a:t>Concrete thinking </a:t>
                      </a:r>
                    </a:p>
                    <a:p>
                      <a:endParaRPr lang="en-US" dirty="0"/>
                    </a:p>
                    <a:p>
                      <a:r>
                        <a:rPr lang="en-US" dirty="0"/>
                        <a:t>Long term implications of actions not perceived </a:t>
                      </a:r>
                      <a:endParaRPr lang="en-IN" dirty="0"/>
                    </a:p>
                  </a:txBody>
                  <a:tcPr/>
                </a:tc>
                <a:tc>
                  <a:txBody>
                    <a:bodyPr/>
                    <a:lstStyle/>
                    <a:p>
                      <a:r>
                        <a:rPr lang="en-US" dirty="0"/>
                        <a:t>Thinking is more abstract </a:t>
                      </a:r>
                    </a:p>
                    <a:p>
                      <a:endParaRPr lang="en-US" dirty="0"/>
                    </a:p>
                    <a:p>
                      <a:r>
                        <a:rPr lang="en-US" dirty="0"/>
                        <a:t>Capable of long-range thinking </a:t>
                      </a:r>
                    </a:p>
                    <a:p>
                      <a:endParaRPr lang="en-US" dirty="0"/>
                    </a:p>
                    <a:p>
                      <a:r>
                        <a:rPr lang="en-US" dirty="0"/>
                        <a:t>Reverts to concrete thinking when under stress Interest in moral reasoning</a:t>
                      </a:r>
                      <a:endParaRPr lang="en-IN" dirty="0"/>
                    </a:p>
                  </a:txBody>
                  <a:tcPr/>
                </a:tc>
                <a:tc>
                  <a:txBody>
                    <a:bodyPr/>
                    <a:lstStyle/>
                    <a:p>
                      <a:r>
                        <a:rPr lang="en-US" dirty="0"/>
                        <a:t>Established abstract thinking </a:t>
                      </a:r>
                    </a:p>
                    <a:p>
                      <a:endParaRPr lang="en-US" dirty="0"/>
                    </a:p>
                    <a:p>
                      <a:r>
                        <a:rPr lang="en-US" dirty="0"/>
                        <a:t>Future oriented </a:t>
                      </a:r>
                    </a:p>
                    <a:p>
                      <a:r>
                        <a:rPr lang="en-US" dirty="0"/>
                        <a:t>Perceives long range options </a:t>
                      </a:r>
                    </a:p>
                    <a:p>
                      <a:endParaRPr lang="en-US" dirty="0"/>
                    </a:p>
                    <a:p>
                      <a:r>
                        <a:rPr lang="en-US" dirty="0"/>
                        <a:t>Acceptance of social institutions and cultural traditions </a:t>
                      </a:r>
                      <a:endParaRPr lang="en-IN" dirty="0"/>
                    </a:p>
                  </a:txBody>
                  <a:tcPr/>
                </a:tc>
                <a:extLst>
                  <a:ext uri="{0D108BD9-81ED-4DB2-BD59-A6C34878D82A}">
                    <a16:rowId xmlns:a16="http://schemas.microsoft.com/office/drawing/2014/main" val="3664757913"/>
                  </a:ext>
                </a:extLst>
              </a:tr>
            </a:tbl>
          </a:graphicData>
        </a:graphic>
      </p:graphicFrame>
    </p:spTree>
    <p:extLst>
      <p:ext uri="{BB962C8B-B14F-4D97-AF65-F5344CB8AC3E}">
        <p14:creationId xmlns:p14="http://schemas.microsoft.com/office/powerpoint/2010/main" val="1264678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6C106-0719-FF09-670B-24B3C83FC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AB9F9E-19D0-A4CC-DDEF-454F109FE9F6}"/>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503C847A-F0A5-242F-1186-4E27A35209F8}"/>
              </a:ext>
            </a:extLst>
          </p:cNvPr>
          <p:cNvGraphicFramePr>
            <a:graphicFrameLocks noGrp="1"/>
          </p:cNvGraphicFramePr>
          <p:nvPr>
            <p:ph idx="1"/>
            <p:extLst>
              <p:ext uri="{D42A27DB-BD31-4B8C-83A1-F6EECF244321}">
                <p14:modId xmlns:p14="http://schemas.microsoft.com/office/powerpoint/2010/main" val="330035655"/>
              </p:ext>
            </p:extLst>
          </p:nvPr>
        </p:nvGraphicFramePr>
        <p:xfrm>
          <a:off x="0" y="-1"/>
          <a:ext cx="12192000" cy="9270173"/>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390925337"/>
                    </a:ext>
                  </a:extLst>
                </a:gridCol>
                <a:gridCol w="3048000">
                  <a:extLst>
                    <a:ext uri="{9D8B030D-6E8A-4147-A177-3AD203B41FA5}">
                      <a16:colId xmlns:a16="http://schemas.microsoft.com/office/drawing/2014/main" val="3941343886"/>
                    </a:ext>
                  </a:extLst>
                </a:gridCol>
                <a:gridCol w="3048000">
                  <a:extLst>
                    <a:ext uri="{9D8B030D-6E8A-4147-A177-3AD203B41FA5}">
                      <a16:colId xmlns:a16="http://schemas.microsoft.com/office/drawing/2014/main" val="1637660769"/>
                    </a:ext>
                  </a:extLst>
                </a:gridCol>
                <a:gridCol w="3048000">
                  <a:extLst>
                    <a:ext uri="{9D8B030D-6E8A-4147-A177-3AD203B41FA5}">
                      <a16:colId xmlns:a16="http://schemas.microsoft.com/office/drawing/2014/main" val="153219912"/>
                    </a:ext>
                  </a:extLst>
                </a:gridCol>
              </a:tblGrid>
              <a:tr h="2229293">
                <a:tc>
                  <a:txBody>
                    <a:bodyPr/>
                    <a:lstStyle/>
                    <a:p>
                      <a:r>
                        <a:rPr lang="en-IN" dirty="0"/>
                        <a:t>Psychosocial </a:t>
                      </a:r>
                    </a:p>
                  </a:txBody>
                  <a:tcPr/>
                </a:tc>
                <a:tc>
                  <a:txBody>
                    <a:bodyPr/>
                    <a:lstStyle/>
                    <a:p>
                      <a:r>
                        <a:rPr lang="en-US" dirty="0"/>
                        <a:t>Preoccupied with:</a:t>
                      </a:r>
                    </a:p>
                    <a:p>
                      <a:r>
                        <a:rPr lang="en-US" dirty="0"/>
                        <a:t>Rapid physical</a:t>
                      </a:r>
                    </a:p>
                    <a:p>
                      <a:r>
                        <a:rPr lang="en-US" dirty="0"/>
                        <a:t>growth</a:t>
                      </a:r>
                    </a:p>
                    <a:p>
                      <a:r>
                        <a:rPr lang="en-US" dirty="0"/>
                        <a:t>Body image</a:t>
                      </a:r>
                    </a:p>
                    <a:p>
                      <a:r>
                        <a:rPr lang="en-US" dirty="0"/>
                        <a:t>Defining boundaries</a:t>
                      </a:r>
                    </a:p>
                    <a:p>
                      <a:r>
                        <a:rPr lang="en-US" dirty="0"/>
                        <a:t>of dependence /</a:t>
                      </a:r>
                    </a:p>
                    <a:p>
                      <a:r>
                        <a:rPr lang="en-US" dirty="0"/>
                        <a:t>independence</a:t>
                      </a:r>
                    </a:p>
                    <a:p>
                      <a:r>
                        <a:rPr lang="en-US" dirty="0"/>
                        <a:t>Occasional</a:t>
                      </a:r>
                    </a:p>
                    <a:p>
                      <a:r>
                        <a:rPr lang="en-US" dirty="0"/>
                        <a:t>experimentation</a:t>
                      </a:r>
                    </a:p>
                    <a:p>
                      <a:r>
                        <a:rPr lang="en-US" dirty="0"/>
                        <a:t>with cigarettes,</a:t>
                      </a:r>
                    </a:p>
                    <a:p>
                      <a:r>
                        <a:rPr lang="en-US" dirty="0"/>
                        <a:t>marijuana </a:t>
                      </a:r>
                      <a:r>
                        <a:rPr lang="en-US" dirty="0" err="1"/>
                        <a:t>etc</a:t>
                      </a:r>
                      <a:endParaRPr lang="en-US" dirty="0"/>
                    </a:p>
                    <a:p>
                      <a:r>
                        <a:rPr lang="en-US" dirty="0"/>
                        <a:t>Seeks affiliation to</a:t>
                      </a:r>
                    </a:p>
                    <a:p>
                      <a:r>
                        <a:rPr lang="en-US" dirty="0"/>
                        <a:t>counter instability</a:t>
                      </a:r>
                    </a:p>
                    <a:p>
                      <a:endParaRPr lang="en-IN" dirty="0"/>
                    </a:p>
                  </a:txBody>
                  <a:tcPr/>
                </a:tc>
                <a:tc>
                  <a:txBody>
                    <a:bodyPr/>
                    <a:lstStyle/>
                    <a:p>
                      <a:r>
                        <a:rPr lang="en-IN" dirty="0"/>
                        <a:t>Re-establishes body</a:t>
                      </a:r>
                    </a:p>
                    <a:p>
                      <a:r>
                        <a:rPr lang="en-IN" dirty="0"/>
                        <a:t>image</a:t>
                      </a:r>
                    </a:p>
                    <a:p>
                      <a:r>
                        <a:rPr lang="en-IN" dirty="0"/>
                        <a:t>Preoccupied with</a:t>
                      </a:r>
                    </a:p>
                    <a:p>
                      <a:r>
                        <a:rPr lang="en-IN" dirty="0"/>
                        <a:t>fantasy and idealism</a:t>
                      </a:r>
                    </a:p>
                    <a:p>
                      <a:r>
                        <a:rPr lang="en-IN" dirty="0"/>
                        <a:t>Conflicts over control</a:t>
                      </a:r>
                    </a:p>
                    <a:p>
                      <a:r>
                        <a:rPr lang="en-IN" dirty="0"/>
                        <a:t>Peer group defines</a:t>
                      </a:r>
                    </a:p>
                    <a:p>
                      <a:r>
                        <a:rPr lang="en-IN" dirty="0"/>
                        <a:t>behavioural code</a:t>
                      </a:r>
                    </a:p>
                    <a:p>
                      <a:r>
                        <a:rPr lang="en-IN" dirty="0"/>
                        <a:t>(</a:t>
                      </a:r>
                      <a:r>
                        <a:rPr lang="en-IN" dirty="0" err="1"/>
                        <a:t>clothings</a:t>
                      </a:r>
                      <a:r>
                        <a:rPr lang="en-IN" dirty="0"/>
                        <a:t>, personal</a:t>
                      </a:r>
                    </a:p>
                    <a:p>
                      <a:r>
                        <a:rPr lang="en-IN" dirty="0"/>
                        <a:t>interests etc.)</a:t>
                      </a:r>
                    </a:p>
                    <a:p>
                      <a:r>
                        <a:rPr lang="en-IN" dirty="0"/>
                        <a:t>Examines inner</a:t>
                      </a:r>
                    </a:p>
                    <a:p>
                      <a:r>
                        <a:rPr lang="en-IN" dirty="0"/>
                        <a:t>experiences (e.g. Diary</a:t>
                      </a:r>
                    </a:p>
                    <a:p>
                      <a:r>
                        <a:rPr lang="en-IN" dirty="0"/>
                        <a:t>writing)</a:t>
                      </a:r>
                    </a:p>
                  </a:txBody>
                  <a:tcPr/>
                </a:tc>
                <a:tc>
                  <a:txBody>
                    <a:bodyPr/>
                    <a:lstStyle/>
                    <a:p>
                      <a:r>
                        <a:rPr lang="en-US" dirty="0"/>
                        <a:t>Intellectual and</a:t>
                      </a:r>
                    </a:p>
                    <a:p>
                      <a:r>
                        <a:rPr lang="en-US" dirty="0"/>
                        <a:t>functional identity</a:t>
                      </a:r>
                    </a:p>
                    <a:p>
                      <a:r>
                        <a:rPr lang="en-US" dirty="0"/>
                        <a:t>established</a:t>
                      </a:r>
                    </a:p>
                    <a:p>
                      <a:r>
                        <a:rPr lang="en-US" dirty="0"/>
                        <a:t>Moves from child -</a:t>
                      </a:r>
                    </a:p>
                    <a:p>
                      <a:r>
                        <a:rPr lang="en-US" dirty="0"/>
                        <a:t>parent relationship (I</a:t>
                      </a:r>
                    </a:p>
                    <a:p>
                      <a:r>
                        <a:rPr lang="en-US" dirty="0"/>
                        <a:t>am not Ok- You are</a:t>
                      </a:r>
                    </a:p>
                    <a:p>
                      <a:r>
                        <a:rPr lang="en-US" dirty="0"/>
                        <a:t>OK) to adult- adult</a:t>
                      </a:r>
                    </a:p>
                    <a:p>
                      <a:r>
                        <a:rPr lang="en-US" dirty="0"/>
                        <a:t>relationship (You are</a:t>
                      </a:r>
                    </a:p>
                    <a:p>
                      <a:r>
                        <a:rPr lang="en-US" dirty="0"/>
                        <a:t>OK- I am OK)</a:t>
                      </a:r>
                    </a:p>
                    <a:p>
                      <a:r>
                        <a:rPr lang="en-US" dirty="0"/>
                        <a:t>Individual friendship</a:t>
                      </a:r>
                    </a:p>
                    <a:p>
                      <a:r>
                        <a:rPr lang="en-US" dirty="0"/>
                        <a:t>becomes more</a:t>
                      </a:r>
                    </a:p>
                    <a:p>
                      <a:r>
                        <a:rPr lang="en-US" dirty="0"/>
                        <a:t>important</a:t>
                      </a:r>
                    </a:p>
                    <a:p>
                      <a:r>
                        <a:rPr lang="en-US" dirty="0"/>
                        <a:t>Self-reliant</a:t>
                      </a:r>
                    </a:p>
                    <a:p>
                      <a:r>
                        <a:rPr lang="en-US" dirty="0"/>
                        <a:t>Greater concern for</a:t>
                      </a:r>
                    </a:p>
                    <a:p>
                      <a:r>
                        <a:rPr lang="en-US" dirty="0"/>
                        <a:t>others.</a:t>
                      </a:r>
                    </a:p>
                    <a:p>
                      <a:endParaRPr lang="en-IN" dirty="0"/>
                    </a:p>
                  </a:txBody>
                  <a:tcPr/>
                </a:tc>
                <a:extLst>
                  <a:ext uri="{0D108BD9-81ED-4DB2-BD59-A6C34878D82A}">
                    <a16:rowId xmlns:a16="http://schemas.microsoft.com/office/drawing/2014/main" val="2617182727"/>
                  </a:ext>
                </a:extLst>
              </a:tr>
              <a:tr h="2229293">
                <a:tc>
                  <a:txBody>
                    <a:bodyPr/>
                    <a:lstStyle/>
                    <a:p>
                      <a:r>
                        <a:rPr lang="en-IN" dirty="0"/>
                        <a:t>Sexuality </a:t>
                      </a:r>
                    </a:p>
                  </a:txBody>
                  <a:tcPr/>
                </a:tc>
                <a:tc>
                  <a:txBody>
                    <a:bodyPr/>
                    <a:lstStyle/>
                    <a:p>
                      <a:r>
                        <a:rPr lang="en-US" dirty="0"/>
                        <a:t>Self-exploration and</a:t>
                      </a:r>
                    </a:p>
                    <a:p>
                      <a:r>
                        <a:rPr lang="en-US" dirty="0"/>
                        <a:t>evaluation</a:t>
                      </a:r>
                    </a:p>
                    <a:p>
                      <a:r>
                        <a:rPr lang="en-US" dirty="0"/>
                        <a:t>(Masturbation,</a:t>
                      </a:r>
                    </a:p>
                    <a:p>
                      <a:r>
                        <a:rPr lang="en-US" dirty="0"/>
                        <a:t>worrying about</a:t>
                      </a:r>
                    </a:p>
                    <a:p>
                      <a:r>
                        <a:rPr lang="en-US" dirty="0"/>
                        <a:t>being normal )</a:t>
                      </a:r>
                    </a:p>
                    <a:p>
                      <a:endParaRPr lang="en-IN" dirty="0"/>
                    </a:p>
                  </a:txBody>
                  <a:tcPr/>
                </a:tc>
                <a:tc>
                  <a:txBody>
                    <a:bodyPr/>
                    <a:lstStyle/>
                    <a:p>
                      <a:r>
                        <a:rPr lang="en-US" dirty="0"/>
                        <a:t>Clearly defined sexual</a:t>
                      </a:r>
                    </a:p>
                    <a:p>
                      <a:r>
                        <a:rPr lang="en-US" dirty="0"/>
                        <a:t>orientation</a:t>
                      </a:r>
                    </a:p>
                    <a:p>
                      <a:r>
                        <a:rPr lang="en-US" dirty="0"/>
                        <a:t>Preoccupied with</a:t>
                      </a:r>
                    </a:p>
                    <a:p>
                      <a:r>
                        <a:rPr lang="en-US" dirty="0"/>
                        <a:t>romantic fantasy</a:t>
                      </a:r>
                    </a:p>
                    <a:p>
                      <a:r>
                        <a:rPr lang="en-US" dirty="0"/>
                        <a:t>Feelings of love and</a:t>
                      </a:r>
                    </a:p>
                    <a:p>
                      <a:r>
                        <a:rPr lang="en-US" dirty="0"/>
                        <a:t>passion</a:t>
                      </a:r>
                    </a:p>
                    <a:p>
                      <a:r>
                        <a:rPr lang="en-US" dirty="0"/>
                        <a:t>Testing ability to attract</a:t>
                      </a:r>
                    </a:p>
                    <a:p>
                      <a:r>
                        <a:rPr lang="en-US" dirty="0"/>
                        <a:t>opposite sex</a:t>
                      </a:r>
                    </a:p>
                    <a:p>
                      <a:endParaRPr lang="en-IN" dirty="0"/>
                    </a:p>
                  </a:txBody>
                  <a:tcPr/>
                </a:tc>
                <a:tc>
                  <a:txBody>
                    <a:bodyPr/>
                    <a:lstStyle/>
                    <a:p>
                      <a:r>
                        <a:rPr lang="en-US" dirty="0"/>
                        <a:t>Clear sexual identity</a:t>
                      </a:r>
                    </a:p>
                    <a:p>
                      <a:r>
                        <a:rPr lang="en-US" dirty="0"/>
                        <a:t>Forms stable</a:t>
                      </a:r>
                    </a:p>
                    <a:p>
                      <a:r>
                        <a:rPr lang="en-US" dirty="0"/>
                        <a:t>relationships</a:t>
                      </a:r>
                    </a:p>
                    <a:p>
                      <a:r>
                        <a:rPr lang="en-US" dirty="0"/>
                        <a:t>Mutuality and</a:t>
                      </a:r>
                    </a:p>
                    <a:p>
                      <a:r>
                        <a:rPr lang="en-US" dirty="0"/>
                        <a:t>reciprocity</a:t>
                      </a:r>
                    </a:p>
                    <a:p>
                      <a:r>
                        <a:rPr lang="en-US" dirty="0"/>
                        <a:t>Plans for future</a:t>
                      </a:r>
                      <a:endParaRPr lang="en-IN" dirty="0"/>
                    </a:p>
                  </a:txBody>
                  <a:tcPr/>
                </a:tc>
                <a:extLst>
                  <a:ext uri="{0D108BD9-81ED-4DB2-BD59-A6C34878D82A}">
                    <a16:rowId xmlns:a16="http://schemas.microsoft.com/office/drawing/2014/main" val="1321739349"/>
                  </a:ext>
                </a:extLst>
              </a:tr>
              <a:tr h="2229293">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val="3664757913"/>
                  </a:ext>
                </a:extLst>
              </a:tr>
            </a:tbl>
          </a:graphicData>
        </a:graphic>
      </p:graphicFrame>
    </p:spTree>
    <p:extLst>
      <p:ext uri="{BB962C8B-B14F-4D97-AF65-F5344CB8AC3E}">
        <p14:creationId xmlns:p14="http://schemas.microsoft.com/office/powerpoint/2010/main" val="2209327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08A62-FAD3-6350-C840-720464FAE554}"/>
              </a:ext>
            </a:extLst>
          </p:cNvPr>
          <p:cNvSpPr>
            <a:spLocks noGrp="1"/>
          </p:cNvSpPr>
          <p:nvPr>
            <p:ph type="title"/>
          </p:nvPr>
        </p:nvSpPr>
        <p:spPr/>
        <p:txBody>
          <a:bodyPr/>
          <a:lstStyle/>
          <a:p>
            <a:r>
              <a:rPr lang="en-IN" dirty="0"/>
              <a:t>Characteristics of Adolescence</a:t>
            </a:r>
          </a:p>
        </p:txBody>
      </p:sp>
      <p:sp>
        <p:nvSpPr>
          <p:cNvPr id="3" name="Content Placeholder 2">
            <a:extLst>
              <a:ext uri="{FF2B5EF4-FFF2-40B4-BE49-F238E27FC236}">
                <a16:creationId xmlns:a16="http://schemas.microsoft.com/office/drawing/2014/main" id="{AE6057B2-F04F-15B5-9B11-ACCD602308D8}"/>
              </a:ext>
            </a:extLst>
          </p:cNvPr>
          <p:cNvSpPr>
            <a:spLocks noGrp="1"/>
          </p:cNvSpPr>
          <p:nvPr>
            <p:ph idx="1"/>
          </p:nvPr>
        </p:nvSpPr>
        <p:spPr/>
        <p:txBody>
          <a:bodyPr/>
          <a:lstStyle/>
          <a:p>
            <a:pPr fontAlgn="base"/>
            <a:r>
              <a:rPr lang="en-US" b="1" dirty="0"/>
              <a:t>Physical Changes</a:t>
            </a:r>
          </a:p>
          <a:p>
            <a:pPr fontAlgn="base"/>
            <a:r>
              <a:rPr lang="en-US" dirty="0"/>
              <a:t>Rapid growth spurts leading to changes in height and weight.</a:t>
            </a:r>
          </a:p>
          <a:p>
            <a:pPr fontAlgn="base"/>
            <a:r>
              <a:rPr lang="en-US" dirty="0"/>
              <a:t>Development of secondary sexual characteristics such as breast development in females and facial hair in males.</a:t>
            </a:r>
          </a:p>
          <a:p>
            <a:pPr fontAlgn="base"/>
            <a:r>
              <a:rPr lang="en-US" dirty="0"/>
              <a:t>Changes in body proportions and muscle mass.</a:t>
            </a:r>
          </a:p>
          <a:p>
            <a:pPr marL="0" indent="0">
              <a:buNone/>
            </a:pPr>
            <a:endParaRPr lang="en-IN" dirty="0"/>
          </a:p>
        </p:txBody>
      </p:sp>
    </p:spTree>
    <p:extLst>
      <p:ext uri="{BB962C8B-B14F-4D97-AF65-F5344CB8AC3E}">
        <p14:creationId xmlns:p14="http://schemas.microsoft.com/office/powerpoint/2010/main" val="349058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063BC-A778-C074-120C-CA9A9A80D313}"/>
              </a:ext>
            </a:extLst>
          </p:cNvPr>
          <p:cNvSpPr>
            <a:spLocks noGrp="1"/>
          </p:cNvSpPr>
          <p:nvPr>
            <p:ph type="title"/>
          </p:nvPr>
        </p:nvSpPr>
        <p:spPr/>
        <p:txBody>
          <a:bodyPr/>
          <a:lstStyle/>
          <a:p>
            <a:r>
              <a:rPr lang="en-IN" dirty="0"/>
              <a:t>Cognitive Development</a:t>
            </a:r>
            <a:br>
              <a:rPr lang="en-IN" dirty="0"/>
            </a:br>
            <a:endParaRPr lang="en-IN" dirty="0"/>
          </a:p>
        </p:txBody>
      </p:sp>
      <p:sp>
        <p:nvSpPr>
          <p:cNvPr id="3" name="Content Placeholder 2">
            <a:extLst>
              <a:ext uri="{FF2B5EF4-FFF2-40B4-BE49-F238E27FC236}">
                <a16:creationId xmlns:a16="http://schemas.microsoft.com/office/drawing/2014/main" id="{6F5E8F08-9ACD-0D47-88FF-732499E5F78E}"/>
              </a:ext>
            </a:extLst>
          </p:cNvPr>
          <p:cNvSpPr>
            <a:spLocks noGrp="1"/>
          </p:cNvSpPr>
          <p:nvPr>
            <p:ph idx="1"/>
          </p:nvPr>
        </p:nvSpPr>
        <p:spPr/>
        <p:txBody>
          <a:bodyPr/>
          <a:lstStyle/>
          <a:p>
            <a:pPr fontAlgn="base"/>
            <a:r>
              <a:rPr lang="en-US" dirty="0"/>
              <a:t>Development of abstract thinking and reasoning abilities.</a:t>
            </a:r>
          </a:p>
          <a:p>
            <a:pPr fontAlgn="base"/>
            <a:r>
              <a:rPr lang="en-US" dirty="0"/>
              <a:t>Increased capacity for critical thinking and problem-solving.</a:t>
            </a:r>
          </a:p>
          <a:p>
            <a:pPr fontAlgn="base"/>
            <a:r>
              <a:rPr lang="en-US" dirty="0"/>
              <a:t>Exploration of personal values, beliefs, and identity.</a:t>
            </a:r>
          </a:p>
          <a:p>
            <a:pPr marL="0" indent="0">
              <a:buNone/>
            </a:pPr>
            <a:endParaRPr lang="en-IN" dirty="0"/>
          </a:p>
        </p:txBody>
      </p:sp>
    </p:spTree>
    <p:extLst>
      <p:ext uri="{BB962C8B-B14F-4D97-AF65-F5344CB8AC3E}">
        <p14:creationId xmlns:p14="http://schemas.microsoft.com/office/powerpoint/2010/main" val="663928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36DD4-0C8E-9BFF-DD08-4BC6AECF2ED9}"/>
              </a:ext>
            </a:extLst>
          </p:cNvPr>
          <p:cNvSpPr>
            <a:spLocks noGrp="1"/>
          </p:cNvSpPr>
          <p:nvPr>
            <p:ph type="title"/>
          </p:nvPr>
        </p:nvSpPr>
        <p:spPr/>
        <p:txBody>
          <a:bodyPr/>
          <a:lstStyle/>
          <a:p>
            <a:r>
              <a:rPr lang="en-US" b="1" dirty="0"/>
              <a:t>Social Changes</a:t>
            </a:r>
            <a:br>
              <a:rPr lang="en-US" b="1" dirty="0"/>
            </a:br>
            <a:endParaRPr lang="en-IN" dirty="0"/>
          </a:p>
        </p:txBody>
      </p:sp>
      <p:sp>
        <p:nvSpPr>
          <p:cNvPr id="3" name="Content Placeholder 2">
            <a:extLst>
              <a:ext uri="{FF2B5EF4-FFF2-40B4-BE49-F238E27FC236}">
                <a16:creationId xmlns:a16="http://schemas.microsoft.com/office/drawing/2014/main" id="{13D5BCFC-34D9-8C78-D8B1-8C20152124FB}"/>
              </a:ext>
            </a:extLst>
          </p:cNvPr>
          <p:cNvSpPr>
            <a:spLocks noGrp="1"/>
          </p:cNvSpPr>
          <p:nvPr>
            <p:ph idx="1"/>
          </p:nvPr>
        </p:nvSpPr>
        <p:spPr/>
        <p:txBody>
          <a:bodyPr/>
          <a:lstStyle/>
          <a:p>
            <a:pPr fontAlgn="base"/>
            <a:r>
              <a:rPr lang="en-US" dirty="0"/>
              <a:t>Heightened emphasis on peer relationships and social interactions.</a:t>
            </a:r>
          </a:p>
          <a:p>
            <a:pPr fontAlgn="base"/>
            <a:r>
              <a:rPr lang="en-US" dirty="0"/>
              <a:t>Exploration of romantic and intimate relationships.</a:t>
            </a:r>
          </a:p>
          <a:p>
            <a:pPr fontAlgn="base"/>
            <a:r>
              <a:rPr lang="en-US" dirty="0"/>
              <a:t>Seeking autonomy and independence from parents and authority figures.</a:t>
            </a:r>
          </a:p>
          <a:p>
            <a:pPr marL="0" indent="0">
              <a:buNone/>
            </a:pPr>
            <a:endParaRPr lang="en-IN" dirty="0"/>
          </a:p>
        </p:txBody>
      </p:sp>
    </p:spTree>
    <p:extLst>
      <p:ext uri="{BB962C8B-B14F-4D97-AF65-F5344CB8AC3E}">
        <p14:creationId xmlns:p14="http://schemas.microsoft.com/office/powerpoint/2010/main" val="176997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C6A65-2322-3E51-49B0-A26706D3BA40}"/>
              </a:ext>
            </a:extLst>
          </p:cNvPr>
          <p:cNvSpPr>
            <a:spLocks noGrp="1"/>
          </p:cNvSpPr>
          <p:nvPr>
            <p:ph type="title"/>
          </p:nvPr>
        </p:nvSpPr>
        <p:spPr/>
        <p:txBody>
          <a:bodyPr/>
          <a:lstStyle/>
          <a:p>
            <a:r>
              <a:rPr lang="en-US" b="1" dirty="0"/>
              <a:t>Emotional Changes</a:t>
            </a:r>
            <a:br>
              <a:rPr lang="en-US" b="1" dirty="0"/>
            </a:br>
            <a:endParaRPr lang="en-IN" dirty="0"/>
          </a:p>
        </p:txBody>
      </p:sp>
      <p:sp>
        <p:nvSpPr>
          <p:cNvPr id="3" name="Content Placeholder 2">
            <a:extLst>
              <a:ext uri="{FF2B5EF4-FFF2-40B4-BE49-F238E27FC236}">
                <a16:creationId xmlns:a16="http://schemas.microsoft.com/office/drawing/2014/main" id="{E9DD26EA-E3F3-E863-A6B5-BB001B81FC65}"/>
              </a:ext>
            </a:extLst>
          </p:cNvPr>
          <p:cNvSpPr>
            <a:spLocks noGrp="1"/>
          </p:cNvSpPr>
          <p:nvPr>
            <p:ph idx="1"/>
          </p:nvPr>
        </p:nvSpPr>
        <p:spPr/>
        <p:txBody>
          <a:bodyPr/>
          <a:lstStyle/>
          <a:p>
            <a:pPr fontAlgn="base"/>
            <a:r>
              <a:rPr lang="en-US" dirty="0"/>
              <a:t>Intensified emotional experiences and mood swings.</a:t>
            </a:r>
          </a:p>
          <a:p>
            <a:pPr fontAlgn="base"/>
            <a:r>
              <a:rPr lang="en-US" dirty="0"/>
              <a:t>Exploration of self-identity and acceptance.</a:t>
            </a:r>
          </a:p>
          <a:p>
            <a:pPr fontAlgn="base"/>
            <a:r>
              <a:rPr lang="en-US" dirty="0"/>
              <a:t>Increased vulnerability to stress and mental health challenges.</a:t>
            </a:r>
          </a:p>
          <a:p>
            <a:pPr marL="0" indent="0">
              <a:buNone/>
            </a:pPr>
            <a:endParaRPr lang="en-IN" dirty="0"/>
          </a:p>
        </p:txBody>
      </p:sp>
    </p:spTree>
    <p:extLst>
      <p:ext uri="{BB962C8B-B14F-4D97-AF65-F5344CB8AC3E}">
        <p14:creationId xmlns:p14="http://schemas.microsoft.com/office/powerpoint/2010/main" val="926582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F323-88AB-9730-EBD1-744C0F4E3296}"/>
              </a:ext>
            </a:extLst>
          </p:cNvPr>
          <p:cNvSpPr>
            <a:spLocks noGrp="1"/>
          </p:cNvSpPr>
          <p:nvPr>
            <p:ph type="title"/>
          </p:nvPr>
        </p:nvSpPr>
        <p:spPr/>
        <p:txBody>
          <a:bodyPr/>
          <a:lstStyle/>
          <a:p>
            <a:r>
              <a:rPr lang="en-US" b="1" dirty="0"/>
              <a:t>Behavioral Changes</a:t>
            </a:r>
            <a:br>
              <a:rPr lang="en-US" b="1" dirty="0"/>
            </a:br>
            <a:endParaRPr lang="en-IN" dirty="0"/>
          </a:p>
        </p:txBody>
      </p:sp>
      <p:sp>
        <p:nvSpPr>
          <p:cNvPr id="3" name="Content Placeholder 2">
            <a:extLst>
              <a:ext uri="{FF2B5EF4-FFF2-40B4-BE49-F238E27FC236}">
                <a16:creationId xmlns:a16="http://schemas.microsoft.com/office/drawing/2014/main" id="{A7DD9018-C7DC-6589-012C-D6215E6B85F1}"/>
              </a:ext>
            </a:extLst>
          </p:cNvPr>
          <p:cNvSpPr>
            <a:spLocks noGrp="1"/>
          </p:cNvSpPr>
          <p:nvPr>
            <p:ph idx="1"/>
          </p:nvPr>
        </p:nvSpPr>
        <p:spPr/>
        <p:txBody>
          <a:bodyPr/>
          <a:lstStyle/>
          <a:p>
            <a:pPr fontAlgn="base"/>
            <a:r>
              <a:rPr lang="en-US" dirty="0"/>
              <a:t>Experimentation with risk-taking behaviors such as substance use and reckless driving.</a:t>
            </a:r>
          </a:p>
          <a:p>
            <a:pPr fontAlgn="base"/>
            <a:r>
              <a:rPr lang="en-US" dirty="0"/>
              <a:t>Pursuit of new experiences and interests.</a:t>
            </a:r>
          </a:p>
          <a:p>
            <a:pPr fontAlgn="base"/>
            <a:r>
              <a:rPr lang="en-US" dirty="0"/>
              <a:t>Struggles with self-esteem, body image, and identity acceptance.</a:t>
            </a:r>
          </a:p>
          <a:p>
            <a:pPr marL="0" indent="0">
              <a:buNone/>
            </a:pPr>
            <a:endParaRPr lang="en-IN" dirty="0"/>
          </a:p>
        </p:txBody>
      </p:sp>
    </p:spTree>
    <p:extLst>
      <p:ext uri="{BB962C8B-B14F-4D97-AF65-F5344CB8AC3E}">
        <p14:creationId xmlns:p14="http://schemas.microsoft.com/office/powerpoint/2010/main" val="263007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E20C1-582E-55C3-891F-A4F5EA199D0D}"/>
              </a:ext>
            </a:extLst>
          </p:cNvPr>
          <p:cNvSpPr>
            <a:spLocks noGrp="1"/>
          </p:cNvSpPr>
          <p:nvPr>
            <p:ph type="title"/>
          </p:nvPr>
        </p:nvSpPr>
        <p:spPr/>
        <p:txBody>
          <a:bodyPr/>
          <a:lstStyle/>
          <a:p>
            <a:r>
              <a:rPr lang="en-US" dirty="0"/>
              <a:t>Three Stages of Adolescence and Their Characteristics</a:t>
            </a:r>
            <a:endParaRPr lang="en-IN" dirty="0"/>
          </a:p>
        </p:txBody>
      </p:sp>
      <p:sp>
        <p:nvSpPr>
          <p:cNvPr id="3" name="Content Placeholder 2">
            <a:extLst>
              <a:ext uri="{FF2B5EF4-FFF2-40B4-BE49-F238E27FC236}">
                <a16:creationId xmlns:a16="http://schemas.microsoft.com/office/drawing/2014/main" id="{77833444-49C0-8670-73CE-93C20E6ACDE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954699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A7F18-6CE3-F79D-9E91-EF2730E5EC34}"/>
              </a:ext>
            </a:extLst>
          </p:cNvPr>
          <p:cNvSpPr>
            <a:spLocks noGrp="1"/>
          </p:cNvSpPr>
          <p:nvPr>
            <p:ph type="title"/>
          </p:nvPr>
        </p:nvSpPr>
        <p:spPr/>
        <p:txBody>
          <a:bodyPr/>
          <a:lstStyle/>
          <a:p>
            <a:r>
              <a:rPr lang="en-US" dirty="0"/>
              <a:t>Definition and Meaning of Adolescence </a:t>
            </a:r>
            <a:endParaRPr lang="en-IN" dirty="0"/>
          </a:p>
        </p:txBody>
      </p:sp>
      <p:sp>
        <p:nvSpPr>
          <p:cNvPr id="3" name="Content Placeholder 2">
            <a:extLst>
              <a:ext uri="{FF2B5EF4-FFF2-40B4-BE49-F238E27FC236}">
                <a16:creationId xmlns:a16="http://schemas.microsoft.com/office/drawing/2014/main" id="{3446107D-E800-8447-D5B2-ACE2F815BC55}"/>
              </a:ext>
            </a:extLst>
          </p:cNvPr>
          <p:cNvSpPr>
            <a:spLocks noGrp="1"/>
          </p:cNvSpPr>
          <p:nvPr>
            <p:ph idx="1"/>
          </p:nvPr>
        </p:nvSpPr>
        <p:spPr/>
        <p:txBody>
          <a:bodyPr/>
          <a:lstStyle/>
          <a:p>
            <a:r>
              <a:rPr lang="en-US" dirty="0"/>
              <a:t>The word adolescence is derived from Latin word “</a:t>
            </a:r>
            <a:r>
              <a:rPr lang="en-US" dirty="0" err="1"/>
              <a:t>adolescere</a:t>
            </a:r>
            <a:r>
              <a:rPr lang="en-US" dirty="0"/>
              <a:t>” meaning “to grow up” or “to mature.” </a:t>
            </a:r>
          </a:p>
          <a:p>
            <a:r>
              <a:rPr lang="en-US" dirty="0"/>
              <a:t>It is a period of transition between childhood and adulthood that involves a number of changes in body and mind.</a:t>
            </a:r>
            <a:endParaRPr lang="en-IN" dirty="0"/>
          </a:p>
        </p:txBody>
      </p:sp>
    </p:spTree>
    <p:extLst>
      <p:ext uri="{BB962C8B-B14F-4D97-AF65-F5344CB8AC3E}">
        <p14:creationId xmlns:p14="http://schemas.microsoft.com/office/powerpoint/2010/main" val="3343880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17EA7-E8FE-F654-4FC1-9F1716B82D9E}"/>
              </a:ext>
            </a:extLst>
          </p:cNvPr>
          <p:cNvSpPr>
            <a:spLocks noGrp="1"/>
          </p:cNvSpPr>
          <p:nvPr>
            <p:ph type="title"/>
          </p:nvPr>
        </p:nvSpPr>
        <p:spPr/>
        <p:txBody>
          <a:bodyPr/>
          <a:lstStyle/>
          <a:p>
            <a:r>
              <a:rPr lang="en-IN" b="1" dirty="0"/>
              <a:t>Early Adolescence</a:t>
            </a:r>
            <a:br>
              <a:rPr lang="en-IN" b="1" dirty="0"/>
            </a:br>
            <a:endParaRPr lang="en-IN" dirty="0"/>
          </a:p>
        </p:txBody>
      </p:sp>
      <p:sp>
        <p:nvSpPr>
          <p:cNvPr id="3" name="Content Placeholder 2">
            <a:extLst>
              <a:ext uri="{FF2B5EF4-FFF2-40B4-BE49-F238E27FC236}">
                <a16:creationId xmlns:a16="http://schemas.microsoft.com/office/drawing/2014/main" id="{C7EAF63B-7304-3F95-0870-E27E63A753D2}"/>
              </a:ext>
            </a:extLst>
          </p:cNvPr>
          <p:cNvSpPr>
            <a:spLocks noGrp="1"/>
          </p:cNvSpPr>
          <p:nvPr>
            <p:ph idx="1"/>
          </p:nvPr>
        </p:nvSpPr>
        <p:spPr/>
        <p:txBody>
          <a:bodyPr>
            <a:normAutofit fontScale="92500" lnSpcReduction="20000"/>
          </a:bodyPr>
          <a:lstStyle/>
          <a:p>
            <a:pPr fontAlgn="base"/>
            <a:r>
              <a:rPr lang="en-US" b="1" dirty="0"/>
              <a:t>Age Range:</a:t>
            </a:r>
            <a:r>
              <a:rPr lang="en-US" dirty="0"/>
              <a:t> Between 10 to 13 years old.</a:t>
            </a:r>
          </a:p>
          <a:p>
            <a:pPr fontAlgn="base"/>
            <a:r>
              <a:rPr lang="en-US" b="1" dirty="0"/>
              <a:t>Physical Changes:</a:t>
            </a:r>
            <a:r>
              <a:rPr lang="en-US" dirty="0"/>
              <a:t> Rapid growth spurts, development of primary sexual characteristics (e.g., breast development in females, testicular growth in males).</a:t>
            </a:r>
          </a:p>
          <a:p>
            <a:pPr fontAlgn="base"/>
            <a:r>
              <a:rPr lang="en-US" b="1" dirty="0"/>
              <a:t>Hormonal Changes:</a:t>
            </a:r>
            <a:r>
              <a:rPr lang="en-US" dirty="0"/>
              <a:t> Onset of puberty marked by increased production of sex hormones (estrogen in females, testosterone in males).</a:t>
            </a:r>
          </a:p>
          <a:p>
            <a:pPr fontAlgn="base"/>
            <a:r>
              <a:rPr lang="en-US" b="1" dirty="0"/>
              <a:t>Cognitive Development:</a:t>
            </a:r>
            <a:r>
              <a:rPr lang="en-US" dirty="0"/>
              <a:t> Beginning of abstract thinking, exploration of identity, and increased curiosity about the world.</a:t>
            </a:r>
          </a:p>
          <a:p>
            <a:pPr fontAlgn="base"/>
            <a:r>
              <a:rPr lang="en-US" b="1" dirty="0"/>
              <a:t>Social Development:</a:t>
            </a:r>
            <a:r>
              <a:rPr lang="en-US" dirty="0"/>
              <a:t> Formation of peer groups, emphasis on conformity, and seeking acceptance among peers.</a:t>
            </a:r>
          </a:p>
          <a:p>
            <a:pPr fontAlgn="base"/>
            <a:r>
              <a:rPr lang="en-US" b="1" dirty="0"/>
              <a:t>Emotional Changes:</a:t>
            </a:r>
            <a:r>
              <a:rPr lang="en-US" dirty="0"/>
              <a:t> Mood swings, heightened self-consciousness, and the desire for independence.</a:t>
            </a:r>
          </a:p>
          <a:p>
            <a:pPr marL="0" indent="0">
              <a:buNone/>
            </a:pPr>
            <a:endParaRPr lang="en-IN" dirty="0"/>
          </a:p>
        </p:txBody>
      </p:sp>
    </p:spTree>
    <p:extLst>
      <p:ext uri="{BB962C8B-B14F-4D97-AF65-F5344CB8AC3E}">
        <p14:creationId xmlns:p14="http://schemas.microsoft.com/office/powerpoint/2010/main" val="1014197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ECED-19A4-DCBF-8DAB-E512D1E9CF22}"/>
              </a:ext>
            </a:extLst>
          </p:cNvPr>
          <p:cNvSpPr>
            <a:spLocks noGrp="1"/>
          </p:cNvSpPr>
          <p:nvPr>
            <p:ph type="title"/>
          </p:nvPr>
        </p:nvSpPr>
        <p:spPr/>
        <p:txBody>
          <a:bodyPr/>
          <a:lstStyle/>
          <a:p>
            <a:r>
              <a:rPr lang="en-IN" b="1" dirty="0"/>
              <a:t>Middle Adolescence</a:t>
            </a:r>
            <a:br>
              <a:rPr lang="en-IN" b="1" dirty="0"/>
            </a:br>
            <a:endParaRPr lang="en-IN" dirty="0"/>
          </a:p>
        </p:txBody>
      </p:sp>
      <p:sp>
        <p:nvSpPr>
          <p:cNvPr id="3" name="Content Placeholder 2">
            <a:extLst>
              <a:ext uri="{FF2B5EF4-FFF2-40B4-BE49-F238E27FC236}">
                <a16:creationId xmlns:a16="http://schemas.microsoft.com/office/drawing/2014/main" id="{373F5052-05F0-D390-B174-4D0A6120E281}"/>
              </a:ext>
            </a:extLst>
          </p:cNvPr>
          <p:cNvSpPr>
            <a:spLocks noGrp="1"/>
          </p:cNvSpPr>
          <p:nvPr>
            <p:ph idx="1"/>
          </p:nvPr>
        </p:nvSpPr>
        <p:spPr/>
        <p:txBody>
          <a:bodyPr>
            <a:normAutofit fontScale="92500" lnSpcReduction="20000"/>
          </a:bodyPr>
          <a:lstStyle/>
          <a:p>
            <a:pPr fontAlgn="base"/>
            <a:r>
              <a:rPr lang="en-US" b="1" dirty="0"/>
              <a:t>Age Range:</a:t>
            </a:r>
            <a:r>
              <a:rPr lang="en-US" dirty="0"/>
              <a:t> Between 14 to 17 years old.</a:t>
            </a:r>
          </a:p>
          <a:p>
            <a:pPr fontAlgn="base"/>
            <a:r>
              <a:rPr lang="en-US" b="1" dirty="0"/>
              <a:t>Physical Changes:</a:t>
            </a:r>
            <a:r>
              <a:rPr lang="en-US" dirty="0"/>
              <a:t> Continued growth and development, completion of puberty with the appearance of secondary sexual characteristics.</a:t>
            </a:r>
          </a:p>
          <a:p>
            <a:pPr fontAlgn="base"/>
            <a:r>
              <a:rPr lang="en-US" b="1" dirty="0"/>
              <a:t>Hormonal Changes:</a:t>
            </a:r>
            <a:r>
              <a:rPr lang="en-US" dirty="0"/>
              <a:t> Stability in hormone levels, though fluctuations may still occur.</a:t>
            </a:r>
          </a:p>
          <a:p>
            <a:pPr fontAlgn="base"/>
            <a:r>
              <a:rPr lang="en-US" b="1" dirty="0"/>
              <a:t>Cognitive Development:</a:t>
            </a:r>
            <a:r>
              <a:rPr lang="en-US" dirty="0"/>
              <a:t> Further development of abstract thinking, enhanced problem-solving skills, and increased self-awareness.</a:t>
            </a:r>
          </a:p>
          <a:p>
            <a:pPr fontAlgn="base"/>
            <a:r>
              <a:rPr lang="en-US" b="1" dirty="0"/>
              <a:t>Social Development:</a:t>
            </a:r>
            <a:r>
              <a:rPr lang="en-US" dirty="0"/>
              <a:t> Formation of more intimate relationships, exploration of romantic interests, and questioning of societal norms and values.</a:t>
            </a:r>
          </a:p>
          <a:p>
            <a:pPr fontAlgn="base"/>
            <a:r>
              <a:rPr lang="en-US" b="1" dirty="0"/>
              <a:t>Emotional Changes:</a:t>
            </a:r>
            <a:r>
              <a:rPr lang="en-US" dirty="0"/>
              <a:t> Heightened sensitivity to peer approval, increased autonomy-seeking behavior, and the development of personal values and beliefs.</a:t>
            </a:r>
          </a:p>
          <a:p>
            <a:pPr marL="0" indent="0">
              <a:buNone/>
            </a:pPr>
            <a:endParaRPr lang="en-IN" dirty="0"/>
          </a:p>
        </p:txBody>
      </p:sp>
    </p:spTree>
    <p:extLst>
      <p:ext uri="{BB962C8B-B14F-4D97-AF65-F5344CB8AC3E}">
        <p14:creationId xmlns:p14="http://schemas.microsoft.com/office/powerpoint/2010/main" val="1468624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58989-B1DE-D1AC-67EE-218E24DA0054}"/>
              </a:ext>
            </a:extLst>
          </p:cNvPr>
          <p:cNvSpPr>
            <a:spLocks noGrp="1"/>
          </p:cNvSpPr>
          <p:nvPr>
            <p:ph type="title"/>
          </p:nvPr>
        </p:nvSpPr>
        <p:spPr/>
        <p:txBody>
          <a:bodyPr/>
          <a:lstStyle/>
          <a:p>
            <a:r>
              <a:rPr lang="en-IN" b="1" dirty="0"/>
              <a:t>Late Adolescence</a:t>
            </a:r>
            <a:br>
              <a:rPr lang="en-IN" b="1" dirty="0"/>
            </a:br>
            <a:endParaRPr lang="en-IN" dirty="0"/>
          </a:p>
        </p:txBody>
      </p:sp>
      <p:sp>
        <p:nvSpPr>
          <p:cNvPr id="3" name="Content Placeholder 2">
            <a:extLst>
              <a:ext uri="{FF2B5EF4-FFF2-40B4-BE49-F238E27FC236}">
                <a16:creationId xmlns:a16="http://schemas.microsoft.com/office/drawing/2014/main" id="{B3935CD0-D144-15F7-E489-F4ED20606895}"/>
              </a:ext>
            </a:extLst>
          </p:cNvPr>
          <p:cNvSpPr>
            <a:spLocks noGrp="1"/>
          </p:cNvSpPr>
          <p:nvPr>
            <p:ph idx="1"/>
          </p:nvPr>
        </p:nvSpPr>
        <p:spPr/>
        <p:txBody>
          <a:bodyPr>
            <a:normAutofit fontScale="92500" lnSpcReduction="20000"/>
          </a:bodyPr>
          <a:lstStyle/>
          <a:p>
            <a:pPr fontAlgn="base"/>
            <a:r>
              <a:rPr lang="en-US" b="1" dirty="0"/>
              <a:t>Age Range:</a:t>
            </a:r>
            <a:r>
              <a:rPr lang="en-US" dirty="0"/>
              <a:t> Between 18 to 21 years old.</a:t>
            </a:r>
          </a:p>
          <a:p>
            <a:pPr fontAlgn="base"/>
            <a:r>
              <a:rPr lang="en-US" b="1" dirty="0"/>
              <a:t>Physical Changes:</a:t>
            </a:r>
            <a:r>
              <a:rPr lang="en-US" dirty="0"/>
              <a:t> Completion of physical growth, attainment of adult height, and sexual maturity.</a:t>
            </a:r>
          </a:p>
          <a:p>
            <a:pPr fontAlgn="base"/>
            <a:r>
              <a:rPr lang="en-US" b="1" dirty="0"/>
              <a:t>Hormonal Changes:</a:t>
            </a:r>
            <a:r>
              <a:rPr lang="en-US" dirty="0"/>
              <a:t> Stability in hormone levels, with reproductive functions fully established.</a:t>
            </a:r>
          </a:p>
          <a:p>
            <a:pPr fontAlgn="base"/>
            <a:r>
              <a:rPr lang="en-US" b="1" dirty="0"/>
              <a:t>Cognitive Development:</a:t>
            </a:r>
            <a:r>
              <a:rPr lang="en-US" dirty="0"/>
              <a:t> Further refinement of cognitive abilities, including long-term planning, critical thinking, and decision-making.</a:t>
            </a:r>
          </a:p>
          <a:p>
            <a:pPr fontAlgn="base"/>
            <a:r>
              <a:rPr lang="en-US" b="1" dirty="0"/>
              <a:t>Social Development:</a:t>
            </a:r>
            <a:r>
              <a:rPr lang="en-US" dirty="0"/>
              <a:t> Transition to greater independence, exploration of career paths and life goals, and establishment of a more stable sense of identity.</a:t>
            </a:r>
          </a:p>
          <a:p>
            <a:pPr fontAlgn="base"/>
            <a:r>
              <a:rPr lang="en-US" b="1" dirty="0"/>
              <a:t>Emotional Changes:</a:t>
            </a:r>
            <a:r>
              <a:rPr lang="en-US" dirty="0"/>
              <a:t> Increased self-confidence, greater emotional stability, and a sense of responsibility for one's actions and future.</a:t>
            </a:r>
          </a:p>
          <a:p>
            <a:pPr marL="0" indent="0">
              <a:buNone/>
            </a:pPr>
            <a:endParaRPr lang="en-IN" dirty="0"/>
          </a:p>
        </p:txBody>
      </p:sp>
    </p:spTree>
    <p:extLst>
      <p:ext uri="{BB962C8B-B14F-4D97-AF65-F5344CB8AC3E}">
        <p14:creationId xmlns:p14="http://schemas.microsoft.com/office/powerpoint/2010/main" val="1966528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8A87A-ABAF-6C6D-F046-28DCE89A29C5}"/>
              </a:ext>
            </a:extLst>
          </p:cNvPr>
          <p:cNvSpPr>
            <a:spLocks noGrp="1"/>
          </p:cNvSpPr>
          <p:nvPr>
            <p:ph type="title"/>
          </p:nvPr>
        </p:nvSpPr>
        <p:spPr/>
        <p:txBody>
          <a:bodyPr/>
          <a:lstStyle/>
          <a:p>
            <a:r>
              <a:rPr lang="en-US" b="1" dirty="0"/>
              <a:t>Secondary Sexual Characteristics in Males</a:t>
            </a:r>
            <a:br>
              <a:rPr lang="en-US" b="1" dirty="0"/>
            </a:br>
            <a:endParaRPr lang="en-IN" dirty="0"/>
          </a:p>
        </p:txBody>
      </p:sp>
      <p:sp>
        <p:nvSpPr>
          <p:cNvPr id="3" name="Content Placeholder 2">
            <a:extLst>
              <a:ext uri="{FF2B5EF4-FFF2-40B4-BE49-F238E27FC236}">
                <a16:creationId xmlns:a16="http://schemas.microsoft.com/office/drawing/2014/main" id="{64DC5441-45A8-5B65-7692-8923E61E02C4}"/>
              </a:ext>
            </a:extLst>
          </p:cNvPr>
          <p:cNvSpPr>
            <a:spLocks noGrp="1"/>
          </p:cNvSpPr>
          <p:nvPr>
            <p:ph idx="1"/>
          </p:nvPr>
        </p:nvSpPr>
        <p:spPr/>
        <p:txBody>
          <a:bodyPr>
            <a:normAutofit lnSpcReduction="10000"/>
          </a:bodyPr>
          <a:lstStyle/>
          <a:p>
            <a:pPr fontAlgn="base"/>
            <a:r>
              <a:rPr lang="en-US" b="1" dirty="0"/>
              <a:t>Facial Hair Growth:</a:t>
            </a:r>
            <a:r>
              <a:rPr lang="en-US" dirty="0"/>
              <a:t> Development of facial hair, including beard, mustache, and sideburns, begins during puberty and continues into adulthood.</a:t>
            </a:r>
          </a:p>
          <a:p>
            <a:pPr fontAlgn="base"/>
            <a:r>
              <a:rPr lang="en-US" b="1" dirty="0"/>
              <a:t>Voice Deepening:</a:t>
            </a:r>
            <a:r>
              <a:rPr lang="en-US" dirty="0"/>
              <a:t> The larynx (Adam's apple) enlarges, causing the voice to deepen as the vocal cords lengthen and thicken.</a:t>
            </a:r>
          </a:p>
          <a:p>
            <a:pPr fontAlgn="base"/>
            <a:r>
              <a:rPr lang="en-US" b="1" dirty="0"/>
              <a:t>Increased Muscle Mass:</a:t>
            </a:r>
            <a:r>
              <a:rPr lang="en-US" dirty="0"/>
              <a:t> Testosterone production during puberty leads to the growth of muscle tissue, resulting in increased muscle mass and strength.</a:t>
            </a:r>
          </a:p>
          <a:p>
            <a:pPr fontAlgn="base"/>
            <a:r>
              <a:rPr lang="en-US" b="1" dirty="0"/>
              <a:t>Body Hair Growth:</a:t>
            </a:r>
            <a:r>
              <a:rPr lang="en-US" dirty="0"/>
              <a:t> Hair growth occurs in other areas of the body, including the chest, abdomen, back, and limbs, as a result of androgen stimulation.</a:t>
            </a:r>
          </a:p>
          <a:p>
            <a:endParaRPr lang="en-IN" dirty="0"/>
          </a:p>
        </p:txBody>
      </p:sp>
    </p:spTree>
    <p:extLst>
      <p:ext uri="{BB962C8B-B14F-4D97-AF65-F5344CB8AC3E}">
        <p14:creationId xmlns:p14="http://schemas.microsoft.com/office/powerpoint/2010/main" val="1817149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F7F3F-49D5-BDA9-D915-FED4E11CFA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9AFF89-38E9-4FAE-5B3F-0C6FC40A53F7}"/>
              </a:ext>
            </a:extLst>
          </p:cNvPr>
          <p:cNvSpPr>
            <a:spLocks noGrp="1"/>
          </p:cNvSpPr>
          <p:nvPr>
            <p:ph idx="1"/>
          </p:nvPr>
        </p:nvSpPr>
        <p:spPr/>
        <p:txBody>
          <a:bodyPr/>
          <a:lstStyle/>
          <a:p>
            <a:pPr fontAlgn="base"/>
            <a:r>
              <a:rPr lang="en-US" b="1" dirty="0"/>
              <a:t>Growth Spurt:</a:t>
            </a:r>
            <a:r>
              <a:rPr lang="en-US" dirty="0"/>
              <a:t> Boys experience a growth spurt during puberty, resulting in an increase in height and changes in body proportions.</a:t>
            </a:r>
          </a:p>
          <a:p>
            <a:pPr fontAlgn="base"/>
            <a:r>
              <a:rPr lang="en-US" b="1" dirty="0"/>
              <a:t>Enlargement of Genitalia:</a:t>
            </a:r>
            <a:r>
              <a:rPr lang="en-US" dirty="0"/>
              <a:t> The penis and </a:t>
            </a:r>
            <a:r>
              <a:rPr lang="en-US" u="sng" dirty="0">
                <a:hlinkClick r:id="rId2"/>
              </a:rPr>
              <a:t>testes </a:t>
            </a:r>
            <a:r>
              <a:rPr lang="en-US" dirty="0"/>
              <a:t>enlarge as a result of increased testosterone production, marking sexual maturation.</a:t>
            </a:r>
          </a:p>
          <a:p>
            <a:pPr fontAlgn="base"/>
            <a:r>
              <a:rPr lang="en-US" b="1" dirty="0"/>
              <a:t>Skin Changes:</a:t>
            </a:r>
            <a:r>
              <a:rPr lang="en-US" dirty="0"/>
              <a:t> Increased oil production by sebaceous glands can lead to acne and oily skin, common during adolescence.</a:t>
            </a:r>
          </a:p>
          <a:p>
            <a:pPr fontAlgn="base"/>
            <a:r>
              <a:rPr lang="en-US" b="1" dirty="0"/>
              <a:t>Changes in Body Odor:</a:t>
            </a:r>
            <a:r>
              <a:rPr lang="en-US" dirty="0"/>
              <a:t> Hormonal changes during puberty can lead to changes in body odor as sweat glands become more active.</a:t>
            </a:r>
          </a:p>
          <a:p>
            <a:endParaRPr lang="en-IN" dirty="0"/>
          </a:p>
        </p:txBody>
      </p:sp>
    </p:spTree>
    <p:extLst>
      <p:ext uri="{BB962C8B-B14F-4D97-AF65-F5344CB8AC3E}">
        <p14:creationId xmlns:p14="http://schemas.microsoft.com/office/powerpoint/2010/main" val="2125179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41A67-646D-C8CD-23F7-6601C4C790E2}"/>
              </a:ext>
            </a:extLst>
          </p:cNvPr>
          <p:cNvSpPr>
            <a:spLocks noGrp="1"/>
          </p:cNvSpPr>
          <p:nvPr>
            <p:ph type="title"/>
          </p:nvPr>
        </p:nvSpPr>
        <p:spPr/>
        <p:txBody>
          <a:bodyPr/>
          <a:lstStyle/>
          <a:p>
            <a:r>
              <a:rPr lang="en-US" b="1" dirty="0"/>
              <a:t>Secondary Sexual Characteristics in Females</a:t>
            </a:r>
            <a:br>
              <a:rPr lang="en-US" b="1" dirty="0"/>
            </a:br>
            <a:endParaRPr lang="en-IN" dirty="0"/>
          </a:p>
        </p:txBody>
      </p:sp>
      <p:sp>
        <p:nvSpPr>
          <p:cNvPr id="3" name="Content Placeholder 2">
            <a:extLst>
              <a:ext uri="{FF2B5EF4-FFF2-40B4-BE49-F238E27FC236}">
                <a16:creationId xmlns:a16="http://schemas.microsoft.com/office/drawing/2014/main" id="{592B8143-2645-FF73-1E6A-94C2AA78AB99}"/>
              </a:ext>
            </a:extLst>
          </p:cNvPr>
          <p:cNvSpPr>
            <a:spLocks noGrp="1"/>
          </p:cNvSpPr>
          <p:nvPr>
            <p:ph idx="1"/>
          </p:nvPr>
        </p:nvSpPr>
        <p:spPr/>
        <p:txBody>
          <a:bodyPr>
            <a:normAutofit fontScale="92500" lnSpcReduction="10000"/>
          </a:bodyPr>
          <a:lstStyle/>
          <a:p>
            <a:pPr fontAlgn="base"/>
            <a:r>
              <a:rPr lang="en-US" b="1" dirty="0"/>
              <a:t>Breast Development:</a:t>
            </a:r>
            <a:r>
              <a:rPr lang="en-US" dirty="0"/>
              <a:t> The development of breasts, characterized by the growth of mammary tissue and enlargement of the nipples and areolas, begins during puberty.</a:t>
            </a:r>
          </a:p>
          <a:p>
            <a:pPr fontAlgn="base"/>
            <a:r>
              <a:rPr lang="en-US" b="1" dirty="0"/>
              <a:t>Widening of Hips:</a:t>
            </a:r>
            <a:r>
              <a:rPr lang="en-US" dirty="0"/>
              <a:t> The pelvis widens as estrogen stimulates the growth of pelvic bones, resulting in a broader hip structure, preparing the body for childbirth.</a:t>
            </a:r>
          </a:p>
          <a:p>
            <a:pPr fontAlgn="base"/>
            <a:r>
              <a:rPr lang="en-US" b="1" dirty="0"/>
              <a:t>Body Fat Redistribution:</a:t>
            </a:r>
            <a:r>
              <a:rPr lang="en-US" dirty="0"/>
              <a:t> Estrogen influences the distribution of body fat, leading to increased fat deposition in the breasts, hips, and thighs, contributing to a more feminine body shape.</a:t>
            </a:r>
          </a:p>
          <a:p>
            <a:pPr fontAlgn="base"/>
            <a:r>
              <a:rPr lang="en-US" b="1" dirty="0"/>
              <a:t>Menstruation:</a:t>
            </a:r>
            <a:r>
              <a:rPr lang="en-US" dirty="0"/>
              <a:t> The onset of menstruation, or the </a:t>
            </a:r>
            <a:r>
              <a:rPr lang="en-US" u="sng" dirty="0">
                <a:hlinkClick r:id="rId2"/>
              </a:rPr>
              <a:t>menstrual cycle,</a:t>
            </a:r>
            <a:r>
              <a:rPr lang="en-US" dirty="0"/>
              <a:t> marks the beginning of reproductive capability in females, occurring between the ages of 10 to 15.</a:t>
            </a:r>
          </a:p>
          <a:p>
            <a:pPr marL="0" indent="0">
              <a:buNone/>
            </a:pPr>
            <a:endParaRPr lang="en-IN" dirty="0"/>
          </a:p>
        </p:txBody>
      </p:sp>
    </p:spTree>
    <p:extLst>
      <p:ext uri="{BB962C8B-B14F-4D97-AF65-F5344CB8AC3E}">
        <p14:creationId xmlns:p14="http://schemas.microsoft.com/office/powerpoint/2010/main" val="4019227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C5380-6B52-68B9-D7B7-06A2977CEC3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CA15022-44F0-589C-366D-279EAB41C9B5}"/>
              </a:ext>
            </a:extLst>
          </p:cNvPr>
          <p:cNvSpPr>
            <a:spLocks noGrp="1"/>
          </p:cNvSpPr>
          <p:nvPr>
            <p:ph idx="1"/>
          </p:nvPr>
        </p:nvSpPr>
        <p:spPr/>
        <p:txBody>
          <a:bodyPr/>
          <a:lstStyle/>
          <a:p>
            <a:pPr fontAlgn="base"/>
            <a:r>
              <a:rPr lang="en-US" b="1" dirty="0"/>
              <a:t>Growth of Pubic and Axillary Hair:</a:t>
            </a:r>
            <a:r>
              <a:rPr lang="en-US" dirty="0"/>
              <a:t> Hair growth occurs in the pubic region and underarms, influenced by hormonal changes during puberty.</a:t>
            </a:r>
          </a:p>
          <a:p>
            <a:pPr fontAlgn="base"/>
            <a:r>
              <a:rPr lang="en-US" b="1" dirty="0"/>
              <a:t>Skin Changes:</a:t>
            </a:r>
            <a:r>
              <a:rPr lang="en-US" dirty="0"/>
              <a:t> Increased oil production by sebaceous glands can lead to acne and oily skin, common during adolescence.</a:t>
            </a:r>
          </a:p>
          <a:p>
            <a:pPr fontAlgn="base"/>
            <a:r>
              <a:rPr lang="en-US" b="1" dirty="0"/>
              <a:t>Voice Changes:</a:t>
            </a:r>
            <a:r>
              <a:rPr lang="en-US" dirty="0"/>
              <a:t> While less pronounced than in males, females may experience slight changes in voice pitch and quality due to hormonal fluctuations.</a:t>
            </a:r>
          </a:p>
          <a:p>
            <a:pPr fontAlgn="base"/>
            <a:r>
              <a:rPr lang="en-US" b="1" dirty="0"/>
              <a:t>Changes in Body Odor:</a:t>
            </a:r>
            <a:r>
              <a:rPr lang="en-US" dirty="0"/>
              <a:t> Hormonal changes during puberty can lead to changes in body odor as sweat glands become more active.</a:t>
            </a:r>
          </a:p>
          <a:p>
            <a:pPr marL="0" indent="0">
              <a:buNone/>
            </a:pPr>
            <a:endParaRPr lang="en-IN" dirty="0"/>
          </a:p>
        </p:txBody>
      </p:sp>
    </p:spTree>
    <p:extLst>
      <p:ext uri="{BB962C8B-B14F-4D97-AF65-F5344CB8AC3E}">
        <p14:creationId xmlns:p14="http://schemas.microsoft.com/office/powerpoint/2010/main" val="1513469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6E761-6B66-EB28-EBDB-E69C9E3B2A95}"/>
              </a:ext>
            </a:extLst>
          </p:cNvPr>
          <p:cNvSpPr>
            <a:spLocks noGrp="1"/>
          </p:cNvSpPr>
          <p:nvPr>
            <p:ph type="title"/>
          </p:nvPr>
        </p:nvSpPr>
        <p:spPr/>
        <p:txBody>
          <a:bodyPr/>
          <a:lstStyle/>
          <a:p>
            <a:r>
              <a:rPr lang="en-IN" b="1" dirty="0"/>
              <a:t>Characteristics of Puberty</a:t>
            </a:r>
            <a:br>
              <a:rPr lang="en-IN" b="1" dirty="0"/>
            </a:br>
            <a:endParaRPr lang="en-IN" dirty="0"/>
          </a:p>
        </p:txBody>
      </p:sp>
      <p:sp>
        <p:nvSpPr>
          <p:cNvPr id="3" name="Content Placeholder 2">
            <a:extLst>
              <a:ext uri="{FF2B5EF4-FFF2-40B4-BE49-F238E27FC236}">
                <a16:creationId xmlns:a16="http://schemas.microsoft.com/office/drawing/2014/main" id="{97DF720E-C278-6C03-8BD3-B4831D0A90C7}"/>
              </a:ext>
            </a:extLst>
          </p:cNvPr>
          <p:cNvSpPr>
            <a:spLocks noGrp="1"/>
          </p:cNvSpPr>
          <p:nvPr>
            <p:ph idx="1"/>
          </p:nvPr>
        </p:nvSpPr>
        <p:spPr/>
        <p:txBody>
          <a:bodyPr>
            <a:normAutofit fontScale="92500" lnSpcReduction="10000"/>
          </a:bodyPr>
          <a:lstStyle/>
          <a:p>
            <a:pPr marL="0" indent="0" fontAlgn="base">
              <a:buNone/>
            </a:pPr>
            <a:r>
              <a:rPr lang="en-US" dirty="0"/>
              <a:t>Characteristics of Puberty includes:</a:t>
            </a:r>
          </a:p>
          <a:p>
            <a:pPr fontAlgn="base"/>
            <a:r>
              <a:rPr lang="en-US" dirty="0"/>
              <a:t>Hormonal changes trigger physical and sexual maturation.</a:t>
            </a:r>
          </a:p>
          <a:p>
            <a:pPr fontAlgn="base"/>
            <a:r>
              <a:rPr lang="en-US" dirty="0"/>
              <a:t>Rapid growth and development of primary and secondary sexual characteristics.</a:t>
            </a:r>
          </a:p>
          <a:p>
            <a:pPr fontAlgn="base"/>
            <a:r>
              <a:rPr lang="en-US" dirty="0"/>
              <a:t>Onset of menstruation in females and sperm production in males.</a:t>
            </a:r>
          </a:p>
          <a:p>
            <a:pPr fontAlgn="base"/>
            <a:r>
              <a:rPr lang="en-US" dirty="0"/>
              <a:t>Voice deepening in males, while females' voices remain stable.</a:t>
            </a:r>
          </a:p>
          <a:p>
            <a:pPr fontAlgn="base"/>
            <a:r>
              <a:rPr lang="en-US" dirty="0"/>
              <a:t>Acne and skin changes due to hormonal fluctuations.</a:t>
            </a:r>
          </a:p>
          <a:p>
            <a:pPr fontAlgn="base"/>
            <a:r>
              <a:rPr lang="en-US" dirty="0"/>
              <a:t>Emotional sensitivity and mood swings.</a:t>
            </a:r>
          </a:p>
          <a:p>
            <a:pPr fontAlgn="base"/>
            <a:r>
              <a:rPr lang="en-US" dirty="0"/>
              <a:t>Development of abstract thinking and identity formation.</a:t>
            </a:r>
          </a:p>
          <a:p>
            <a:pPr fontAlgn="base"/>
            <a:r>
              <a:rPr lang="en-US" dirty="0"/>
              <a:t>Increased interest in peer relationships.</a:t>
            </a:r>
          </a:p>
          <a:p>
            <a:pPr marL="0" indent="0">
              <a:buNone/>
            </a:pPr>
            <a:endParaRPr lang="en-IN" dirty="0"/>
          </a:p>
        </p:txBody>
      </p:sp>
    </p:spTree>
    <p:extLst>
      <p:ext uri="{BB962C8B-B14F-4D97-AF65-F5344CB8AC3E}">
        <p14:creationId xmlns:p14="http://schemas.microsoft.com/office/powerpoint/2010/main" val="1999167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3CA67-CBBB-FC7D-A43D-851DAB68927A}"/>
              </a:ext>
            </a:extLst>
          </p:cNvPr>
          <p:cNvSpPr>
            <a:spLocks noGrp="1"/>
          </p:cNvSpPr>
          <p:nvPr>
            <p:ph type="title"/>
          </p:nvPr>
        </p:nvSpPr>
        <p:spPr/>
        <p:txBody>
          <a:bodyPr/>
          <a:lstStyle/>
          <a:p>
            <a:r>
              <a:rPr lang="en-US" dirty="0"/>
              <a:t>Problems of </a:t>
            </a:r>
            <a:r>
              <a:rPr lang="en-IN" b="1" dirty="0"/>
              <a:t>Adolescence </a:t>
            </a:r>
            <a:br>
              <a:rPr lang="en-IN" b="1" dirty="0"/>
            </a:br>
            <a:endParaRPr lang="en-IN" dirty="0"/>
          </a:p>
        </p:txBody>
      </p:sp>
      <p:sp>
        <p:nvSpPr>
          <p:cNvPr id="3" name="Content Placeholder 2">
            <a:extLst>
              <a:ext uri="{FF2B5EF4-FFF2-40B4-BE49-F238E27FC236}">
                <a16:creationId xmlns:a16="http://schemas.microsoft.com/office/drawing/2014/main" id="{FB827868-C229-36F5-B263-44F864C54FAF}"/>
              </a:ext>
            </a:extLst>
          </p:cNvPr>
          <p:cNvSpPr>
            <a:spLocks noGrp="1"/>
          </p:cNvSpPr>
          <p:nvPr>
            <p:ph idx="1"/>
          </p:nvPr>
        </p:nvSpPr>
        <p:spPr/>
        <p:txBody>
          <a:bodyPr/>
          <a:lstStyle/>
          <a:p>
            <a:pPr marL="514350" indent="-514350">
              <a:buAutoNum type="arabicPeriod"/>
            </a:pPr>
            <a:r>
              <a:rPr lang="en-US" dirty="0"/>
              <a:t>Peer Pressure: Adolescents often face pressure to conform to their peer group’s behaviors and choices, which can sometimes lead to risky behaviors.</a:t>
            </a:r>
            <a:endParaRPr lang="en-IN" dirty="0"/>
          </a:p>
          <a:p>
            <a:pPr marL="514350" indent="-514350">
              <a:buFont typeface="Arial" panose="020B0604020202020204" pitchFamily="34" charset="0"/>
              <a:buAutoNum type="arabicPeriod"/>
            </a:pPr>
            <a:r>
              <a:rPr lang="en-US" dirty="0"/>
              <a:t>Identity Crisis: Adolescents may struggle with understanding their own identity, values, and beliefs.</a:t>
            </a:r>
          </a:p>
          <a:p>
            <a:pPr marL="514350" indent="-514350">
              <a:buFont typeface="Arial" panose="020B0604020202020204" pitchFamily="34" charset="0"/>
              <a:buAutoNum type="arabicPeriod"/>
            </a:pPr>
            <a:r>
              <a:rPr lang="en-US" dirty="0"/>
              <a:t>Body Image Issues: Concerns about appearance and body image can lead to self-esteem and </a:t>
            </a:r>
            <a:r>
              <a:rPr lang="en-US" u="sng" dirty="0">
                <a:hlinkClick r:id="rId2" tooltip="self-confidence"/>
              </a:rPr>
              <a:t>self-confidence</a:t>
            </a:r>
            <a:r>
              <a:rPr lang="en-US" dirty="0"/>
              <a:t> problems.</a:t>
            </a:r>
          </a:p>
          <a:p>
            <a:pPr marL="514350" indent="-514350">
              <a:buFont typeface="Arial" panose="020B0604020202020204" pitchFamily="34" charset="0"/>
              <a:buAutoNum type="arabicPeriod"/>
            </a:pPr>
            <a:r>
              <a:rPr lang="en-US" dirty="0"/>
              <a:t>Acne and Skin Issues: Many adolescents experience acne and other skin problems that can affect their self-esteem.</a:t>
            </a:r>
          </a:p>
          <a:p>
            <a:pPr marL="0" indent="0">
              <a:buNone/>
            </a:pPr>
            <a:endParaRPr lang="en-US" dirty="0"/>
          </a:p>
        </p:txBody>
      </p:sp>
    </p:spTree>
    <p:extLst>
      <p:ext uri="{BB962C8B-B14F-4D97-AF65-F5344CB8AC3E}">
        <p14:creationId xmlns:p14="http://schemas.microsoft.com/office/powerpoint/2010/main" val="15763751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068B8-0E8F-E22E-4821-D6A711DD89D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B5E4F3F-25DA-F26B-EA3E-68AF71B9D08A}"/>
              </a:ext>
            </a:extLst>
          </p:cNvPr>
          <p:cNvSpPr>
            <a:spLocks noGrp="1"/>
          </p:cNvSpPr>
          <p:nvPr>
            <p:ph idx="1"/>
          </p:nvPr>
        </p:nvSpPr>
        <p:spPr/>
        <p:txBody>
          <a:bodyPr>
            <a:normAutofit lnSpcReduction="10000"/>
          </a:bodyPr>
          <a:lstStyle/>
          <a:p>
            <a:pPr marL="0" indent="0">
              <a:buNone/>
            </a:pPr>
            <a:r>
              <a:rPr lang="en-US" dirty="0"/>
              <a:t>5. Bullying: Adolescents may be victims of bullying, which can lead to emotional distress and even physical harm.</a:t>
            </a:r>
          </a:p>
          <a:p>
            <a:pPr marL="0" indent="0">
              <a:buNone/>
            </a:pPr>
            <a:r>
              <a:rPr lang="en-US" dirty="0"/>
              <a:t>6. Academic Pressure: The demands of schoolwork, exams, and college applications can be overwhelming.</a:t>
            </a:r>
          </a:p>
          <a:p>
            <a:pPr marL="0" indent="0">
              <a:buNone/>
            </a:pPr>
            <a:r>
              <a:rPr lang="en-IN" dirty="0"/>
              <a:t>7. </a:t>
            </a:r>
            <a:r>
              <a:rPr lang="en-US" dirty="0"/>
              <a:t>Stress and Anxiety: Adolescents may experience high levels of stress and anxiety related to school, relationships, and future uncertainties.</a:t>
            </a:r>
          </a:p>
          <a:p>
            <a:pPr marL="0" indent="0">
              <a:buNone/>
            </a:pPr>
            <a:r>
              <a:rPr lang="en-IN" dirty="0"/>
              <a:t>8. </a:t>
            </a:r>
            <a:r>
              <a:rPr lang="en-US" dirty="0"/>
              <a:t>Depression: Depression can develop during adolescence, often related to hormonal changes and life stressors.</a:t>
            </a:r>
          </a:p>
          <a:p>
            <a:pPr marL="0" indent="0">
              <a:buNone/>
            </a:pPr>
            <a:r>
              <a:rPr lang="en-IN" dirty="0"/>
              <a:t>9. </a:t>
            </a:r>
            <a:r>
              <a:rPr lang="en-US" dirty="0"/>
              <a:t>Substance Abuse: Experimentation with drugs and alcohol is common during this period, which can lead to addiction issues.</a:t>
            </a:r>
          </a:p>
          <a:p>
            <a:pPr marL="0" indent="0">
              <a:buNone/>
            </a:pPr>
            <a:endParaRPr lang="en-IN" dirty="0"/>
          </a:p>
        </p:txBody>
      </p:sp>
    </p:spTree>
    <p:extLst>
      <p:ext uri="{BB962C8B-B14F-4D97-AF65-F5344CB8AC3E}">
        <p14:creationId xmlns:p14="http://schemas.microsoft.com/office/powerpoint/2010/main" val="1872289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9FFA1-7F65-776E-D0D5-1E01A9EA72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8C4DEDD-91B3-4834-F05A-195BE95B165B}"/>
              </a:ext>
            </a:extLst>
          </p:cNvPr>
          <p:cNvSpPr>
            <a:spLocks noGrp="1"/>
          </p:cNvSpPr>
          <p:nvPr>
            <p:ph idx="1"/>
          </p:nvPr>
        </p:nvSpPr>
        <p:spPr/>
        <p:txBody>
          <a:bodyPr/>
          <a:lstStyle/>
          <a:p>
            <a:r>
              <a:rPr lang="en-US" dirty="0"/>
              <a:t>World Health Organization (WHO) defines adolescence as a phase of life between 10-19 years of age characterized by physical growth, emotional, psychosocial and behavioral changes, thus, bringing about transformation from childhood to adulthood.</a:t>
            </a:r>
            <a:endParaRPr lang="en-IN" dirty="0"/>
          </a:p>
        </p:txBody>
      </p:sp>
    </p:spTree>
    <p:extLst>
      <p:ext uri="{BB962C8B-B14F-4D97-AF65-F5344CB8AC3E}">
        <p14:creationId xmlns:p14="http://schemas.microsoft.com/office/powerpoint/2010/main" val="389910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63CC8-798D-B7E9-B723-3F1D6588487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4F7B78D-8B98-0305-2610-90B79910C34C}"/>
              </a:ext>
            </a:extLst>
          </p:cNvPr>
          <p:cNvSpPr>
            <a:spLocks noGrp="1"/>
          </p:cNvSpPr>
          <p:nvPr>
            <p:ph idx="1"/>
          </p:nvPr>
        </p:nvSpPr>
        <p:spPr/>
        <p:txBody>
          <a:bodyPr>
            <a:normAutofit fontScale="92500" lnSpcReduction="20000"/>
          </a:bodyPr>
          <a:lstStyle/>
          <a:p>
            <a:pPr marL="0" indent="0">
              <a:buNone/>
            </a:pPr>
            <a:r>
              <a:rPr lang="en-US" dirty="0"/>
              <a:t>10. Eating Disorders: Adolescents, particularly girls, may develop eating disorders such as anorexia or bulimia.</a:t>
            </a:r>
          </a:p>
          <a:p>
            <a:pPr marL="0" indent="0">
              <a:buNone/>
            </a:pPr>
            <a:r>
              <a:rPr lang="en-US" dirty="0"/>
              <a:t>11. Self-Harm: Some adolescents resort to self-harming behaviors as a coping mechanism.</a:t>
            </a:r>
          </a:p>
          <a:p>
            <a:pPr marL="0" indent="0">
              <a:buNone/>
            </a:pPr>
            <a:r>
              <a:rPr lang="en-US" dirty="0"/>
              <a:t>12. Suicidal Thoughts: Adolescents may struggle with thoughts of self-harm or suicide.</a:t>
            </a:r>
          </a:p>
          <a:p>
            <a:pPr marL="0" indent="0">
              <a:buNone/>
            </a:pPr>
            <a:r>
              <a:rPr lang="en-US" dirty="0"/>
              <a:t>13. Family Conflict: Conflict with parents and siblings can be particularly challenging during adolescence.</a:t>
            </a:r>
          </a:p>
          <a:p>
            <a:pPr marL="0" indent="0">
              <a:buNone/>
            </a:pPr>
            <a:r>
              <a:rPr lang="en-US" dirty="0"/>
              <a:t>14. Divorce or Family Changes: Changes in family dynamics, such as divorce or remarriage, can be difficult to navigate.</a:t>
            </a:r>
          </a:p>
          <a:p>
            <a:pPr marL="0" indent="0">
              <a:buNone/>
            </a:pPr>
            <a:r>
              <a:rPr lang="en-US" dirty="0"/>
              <a:t>15. Dating and Relationships: Adolescents may experience heartbreak, jealousy, and other challenges in romantic relationships. </a:t>
            </a:r>
            <a:endParaRPr lang="en-IN" dirty="0"/>
          </a:p>
        </p:txBody>
      </p:sp>
    </p:spTree>
    <p:extLst>
      <p:ext uri="{BB962C8B-B14F-4D97-AF65-F5344CB8AC3E}">
        <p14:creationId xmlns:p14="http://schemas.microsoft.com/office/powerpoint/2010/main" val="26463676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56042-A54A-83E5-C473-317197BB7E0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00CC4B5-C3B4-05B7-FADD-4D23FB706A04}"/>
              </a:ext>
            </a:extLst>
          </p:cNvPr>
          <p:cNvSpPr>
            <a:spLocks noGrp="1"/>
          </p:cNvSpPr>
          <p:nvPr>
            <p:ph idx="1"/>
          </p:nvPr>
        </p:nvSpPr>
        <p:spPr/>
        <p:txBody>
          <a:bodyPr>
            <a:normAutofit fontScale="92500" lnSpcReduction="20000"/>
          </a:bodyPr>
          <a:lstStyle/>
          <a:p>
            <a:pPr marL="0" indent="0">
              <a:buNone/>
            </a:pPr>
            <a:r>
              <a:rPr lang="en-US" dirty="0"/>
              <a:t>16. Social Media and Cyberbullying: Online interactions can lead to issues related to cyberbullying and unrealistic social comparisons.</a:t>
            </a:r>
          </a:p>
          <a:p>
            <a:pPr marL="0" indent="0">
              <a:buNone/>
            </a:pPr>
            <a:r>
              <a:rPr lang="en-US" dirty="0"/>
              <a:t>17. Time Management: Learning to balance school, extracurricular activities, and personal time can be challenging.</a:t>
            </a:r>
          </a:p>
          <a:p>
            <a:pPr marL="0" indent="0">
              <a:buNone/>
            </a:pPr>
            <a:r>
              <a:rPr lang="en-US" dirty="0"/>
              <a:t>18. Peer Rejection: Being excluded or rejected by peers can be emotionally distressing.</a:t>
            </a:r>
          </a:p>
          <a:p>
            <a:pPr marL="0" indent="0">
              <a:buNone/>
            </a:pPr>
            <a:r>
              <a:rPr lang="en-US" dirty="0"/>
              <a:t>19. Academic Underachievement: Some adolescents may struggle academically, leading to frustration and low self-esteem.</a:t>
            </a:r>
          </a:p>
          <a:p>
            <a:pPr marL="0" indent="0">
              <a:buNone/>
            </a:pPr>
            <a:r>
              <a:rPr lang="en-US" dirty="0"/>
              <a:t>20. Lack of Motivation: Adolescents may lack motivation to pursue academic or personal goals.</a:t>
            </a:r>
          </a:p>
          <a:p>
            <a:pPr marL="0" indent="0">
              <a:buNone/>
            </a:pPr>
            <a:r>
              <a:rPr lang="en-US" dirty="0"/>
              <a:t>21. Sleep Problems: Irregular sleep patterns and insufficient sleep are common during adolescence. </a:t>
            </a:r>
            <a:endParaRPr lang="en-IN" dirty="0"/>
          </a:p>
        </p:txBody>
      </p:sp>
    </p:spTree>
    <p:extLst>
      <p:ext uri="{BB962C8B-B14F-4D97-AF65-F5344CB8AC3E}">
        <p14:creationId xmlns:p14="http://schemas.microsoft.com/office/powerpoint/2010/main" val="37155316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7AE42-4472-0268-BB2E-C914D877D78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3ADDA82-61A8-F064-AE7A-87BA62FC76C7}"/>
              </a:ext>
            </a:extLst>
          </p:cNvPr>
          <p:cNvSpPr>
            <a:spLocks noGrp="1"/>
          </p:cNvSpPr>
          <p:nvPr>
            <p:ph idx="1"/>
          </p:nvPr>
        </p:nvSpPr>
        <p:spPr/>
        <p:txBody>
          <a:bodyPr/>
          <a:lstStyle/>
          <a:p>
            <a:pPr marL="0" indent="0">
              <a:buNone/>
            </a:pPr>
            <a:r>
              <a:rPr lang="en-US" dirty="0"/>
              <a:t>22. Risky Sexual Behavior: Engaging in unsafe sexual practices can lead to health and emotional issues.</a:t>
            </a:r>
          </a:p>
          <a:p>
            <a:pPr marL="0" indent="0">
              <a:buNone/>
            </a:pPr>
            <a:r>
              <a:rPr lang="en-IN" dirty="0"/>
              <a:t>23. </a:t>
            </a:r>
            <a:r>
              <a:rPr lang="en-US" dirty="0"/>
              <a:t>Pregnancy: Adolescent pregnancies can have significant life-altering consequences.</a:t>
            </a:r>
          </a:p>
          <a:p>
            <a:pPr marL="0" indent="0">
              <a:buNone/>
            </a:pPr>
            <a:r>
              <a:rPr lang="en-IN" dirty="0"/>
              <a:t>24. </a:t>
            </a:r>
            <a:r>
              <a:rPr lang="en-US" dirty="0"/>
              <a:t>Substance Abuse Consequences: The consequences of substance abuse can include legal issues, accidents, and health problems.</a:t>
            </a:r>
          </a:p>
          <a:p>
            <a:pPr marL="0" indent="0">
              <a:buNone/>
            </a:pPr>
            <a:r>
              <a:rPr lang="en-IN" dirty="0"/>
              <a:t>25. </a:t>
            </a:r>
            <a:r>
              <a:rPr lang="en-US" dirty="0"/>
              <a:t>Delinquency: Some adolescents engage in delinquent behaviors that can result in legal trouble.</a:t>
            </a:r>
          </a:p>
          <a:p>
            <a:pPr marL="0" indent="0">
              <a:buNone/>
            </a:pPr>
            <a:r>
              <a:rPr lang="en-IN" dirty="0"/>
              <a:t>26. </a:t>
            </a:r>
            <a:r>
              <a:rPr lang="en-US" dirty="0"/>
              <a:t>Peer Conflict: Conflicts with friends can be emotionally challenging.</a:t>
            </a:r>
          </a:p>
          <a:p>
            <a:pPr marL="0" indent="0">
              <a:buNone/>
            </a:pPr>
            <a:endParaRPr lang="en-IN" dirty="0"/>
          </a:p>
        </p:txBody>
      </p:sp>
    </p:spTree>
    <p:extLst>
      <p:ext uri="{BB962C8B-B14F-4D97-AF65-F5344CB8AC3E}">
        <p14:creationId xmlns:p14="http://schemas.microsoft.com/office/powerpoint/2010/main" val="4122500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0D4D9-9DDE-75DE-3FF3-92BCF7A6225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5043029-4295-8CFA-DD8D-7D5D34EAC7DF}"/>
              </a:ext>
            </a:extLst>
          </p:cNvPr>
          <p:cNvSpPr>
            <a:spLocks noGrp="1"/>
          </p:cNvSpPr>
          <p:nvPr>
            <p:ph idx="1"/>
          </p:nvPr>
        </p:nvSpPr>
        <p:spPr/>
        <p:txBody>
          <a:bodyPr/>
          <a:lstStyle/>
          <a:p>
            <a:pPr marL="0" indent="0">
              <a:buNone/>
            </a:pPr>
            <a:r>
              <a:rPr lang="en-US" dirty="0"/>
              <a:t>27. Identity-Based Discrimination: Adolescents may face discrimination based on factors such as race, gender, or sexual orientation.</a:t>
            </a:r>
          </a:p>
          <a:p>
            <a:pPr marL="0" indent="0">
              <a:buNone/>
            </a:pPr>
            <a:r>
              <a:rPr lang="en-US" dirty="0"/>
              <a:t>28. Lack of Communication: Poor communication with parents or caregivers can lead to misunderstandings and conflicts.</a:t>
            </a:r>
          </a:p>
          <a:p>
            <a:pPr marL="0" indent="0">
              <a:buNone/>
            </a:pPr>
            <a:r>
              <a:rPr lang="en-US" dirty="0"/>
              <a:t>29. Trauma: Adolescents who have experienced trauma may struggle with its emotional aftermath.</a:t>
            </a:r>
          </a:p>
          <a:p>
            <a:pPr marL="0" indent="0">
              <a:buNone/>
            </a:pPr>
            <a:r>
              <a:rPr lang="en-US" dirty="0"/>
              <a:t>30. Financial Stress: Concerns about money or financial instability can affect adolescents and their families.</a:t>
            </a:r>
          </a:p>
          <a:p>
            <a:pPr marL="0" indent="0">
              <a:buNone/>
            </a:pPr>
            <a:r>
              <a:rPr lang="en-US" dirty="0"/>
              <a:t> </a:t>
            </a:r>
            <a:endParaRPr lang="en-IN" dirty="0"/>
          </a:p>
        </p:txBody>
      </p:sp>
    </p:spTree>
    <p:extLst>
      <p:ext uri="{BB962C8B-B14F-4D97-AF65-F5344CB8AC3E}">
        <p14:creationId xmlns:p14="http://schemas.microsoft.com/office/powerpoint/2010/main" val="340419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77771-52A7-17B3-8746-98E5D9714820}"/>
              </a:ext>
            </a:extLst>
          </p:cNvPr>
          <p:cNvSpPr>
            <a:spLocks noGrp="1"/>
          </p:cNvSpPr>
          <p:nvPr>
            <p:ph type="title"/>
          </p:nvPr>
        </p:nvSpPr>
        <p:spPr/>
        <p:txBody>
          <a:bodyPr/>
          <a:lstStyle/>
          <a:p>
            <a:r>
              <a:rPr lang="en-US" dirty="0"/>
              <a:t>Roles of Teacher, Parents and School for Adolescence</a:t>
            </a:r>
            <a:endParaRPr lang="en-IN" dirty="0"/>
          </a:p>
        </p:txBody>
      </p:sp>
      <p:sp>
        <p:nvSpPr>
          <p:cNvPr id="3" name="Content Placeholder 2">
            <a:extLst>
              <a:ext uri="{FF2B5EF4-FFF2-40B4-BE49-F238E27FC236}">
                <a16:creationId xmlns:a16="http://schemas.microsoft.com/office/drawing/2014/main" id="{652D89F1-7967-FD6B-7637-114D5D595EDC}"/>
              </a:ext>
            </a:extLst>
          </p:cNvPr>
          <p:cNvSpPr>
            <a:spLocks noGrp="1"/>
          </p:cNvSpPr>
          <p:nvPr>
            <p:ph idx="1"/>
          </p:nvPr>
        </p:nvSpPr>
        <p:spPr/>
        <p:txBody>
          <a:bodyPr>
            <a:normAutofit fontScale="92500" lnSpcReduction="20000"/>
          </a:bodyPr>
          <a:lstStyle/>
          <a:p>
            <a:pPr marL="0" indent="0">
              <a:buNone/>
            </a:pPr>
            <a:r>
              <a:rPr lang="en-IN" dirty="0"/>
              <a:t>1. Providing Suitable Environment</a:t>
            </a:r>
          </a:p>
          <a:p>
            <a:pPr marL="0" indent="0">
              <a:buNone/>
            </a:pPr>
            <a:r>
              <a:rPr lang="en-US" dirty="0"/>
              <a:t>2. To have proper knowledge of  adolescence psychology</a:t>
            </a:r>
            <a:endParaRPr lang="en-IN" dirty="0"/>
          </a:p>
          <a:p>
            <a:pPr marL="0" indent="0">
              <a:buNone/>
            </a:pPr>
            <a:r>
              <a:rPr lang="en-IN" dirty="0"/>
              <a:t>3. Rendering proper sex education:</a:t>
            </a:r>
          </a:p>
          <a:p>
            <a:pPr marL="0" indent="0">
              <a:buNone/>
            </a:pPr>
            <a:r>
              <a:rPr lang="en-US" dirty="0"/>
              <a:t>4. Training of emotions and satisfaction of emotional needs</a:t>
            </a:r>
          </a:p>
          <a:p>
            <a:pPr marL="0" indent="0">
              <a:buNone/>
            </a:pPr>
            <a:r>
              <a:rPr lang="en-US" dirty="0"/>
              <a:t>5. Take care of special interests of the students</a:t>
            </a:r>
          </a:p>
          <a:p>
            <a:pPr marL="0" indent="0">
              <a:buNone/>
            </a:pPr>
            <a:r>
              <a:rPr lang="en-US" dirty="0"/>
              <a:t>6. Provision for vocational education</a:t>
            </a:r>
          </a:p>
          <a:p>
            <a:pPr marL="0" indent="0">
              <a:buNone/>
            </a:pPr>
            <a:r>
              <a:rPr lang="en-US" dirty="0"/>
              <a:t>7. Religious and moral education:</a:t>
            </a:r>
          </a:p>
          <a:p>
            <a:pPr marL="0" indent="0">
              <a:buNone/>
            </a:pPr>
            <a:r>
              <a:rPr lang="en-US" dirty="0"/>
              <a:t>8. Proper dealing with adolescence</a:t>
            </a:r>
          </a:p>
          <a:p>
            <a:pPr marL="0" indent="0">
              <a:buNone/>
            </a:pPr>
            <a:r>
              <a:rPr lang="en-US" dirty="0"/>
              <a:t>9. Arranging Guidance and counselling service</a:t>
            </a:r>
          </a:p>
          <a:p>
            <a:pPr marL="0" indent="0">
              <a:buNone/>
            </a:pPr>
            <a:r>
              <a:rPr lang="en-US" dirty="0"/>
              <a:t>10. Excursion and field trip</a:t>
            </a:r>
          </a:p>
          <a:p>
            <a:pPr marL="0" indent="0">
              <a:buNone/>
            </a:pPr>
            <a:endParaRPr lang="en-IN" dirty="0"/>
          </a:p>
        </p:txBody>
      </p:sp>
    </p:spTree>
    <p:extLst>
      <p:ext uri="{BB962C8B-B14F-4D97-AF65-F5344CB8AC3E}">
        <p14:creationId xmlns:p14="http://schemas.microsoft.com/office/powerpoint/2010/main" val="263849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E8088-BCF8-5052-89FF-E9334B89E93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E16E6DF-B8B3-0964-ABB2-F3C9A45E3F1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000"/>
              <a:t>                                  </a:t>
            </a:r>
            <a:r>
              <a:rPr lang="en-US" sz="4000" dirty="0"/>
              <a:t>Thank You</a:t>
            </a:r>
            <a:endParaRPr lang="en-IN" sz="4000" dirty="0"/>
          </a:p>
        </p:txBody>
      </p:sp>
    </p:spTree>
    <p:extLst>
      <p:ext uri="{BB962C8B-B14F-4D97-AF65-F5344CB8AC3E}">
        <p14:creationId xmlns:p14="http://schemas.microsoft.com/office/powerpoint/2010/main" val="837874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DAE7F-8AA4-C0DD-251B-5F34D80C89DB}"/>
              </a:ext>
            </a:extLst>
          </p:cNvPr>
          <p:cNvSpPr>
            <a:spLocks noGrp="1"/>
          </p:cNvSpPr>
          <p:nvPr>
            <p:ph type="title"/>
          </p:nvPr>
        </p:nvSpPr>
        <p:spPr/>
        <p:txBody>
          <a:bodyPr/>
          <a:lstStyle/>
          <a:p>
            <a:r>
              <a:rPr lang="en-US" dirty="0"/>
              <a:t>Adolescence : A period of change </a:t>
            </a:r>
            <a:endParaRPr lang="en-IN" dirty="0"/>
          </a:p>
        </p:txBody>
      </p:sp>
      <p:sp>
        <p:nvSpPr>
          <p:cNvPr id="3" name="Content Placeholder 2">
            <a:extLst>
              <a:ext uri="{FF2B5EF4-FFF2-40B4-BE49-F238E27FC236}">
                <a16:creationId xmlns:a16="http://schemas.microsoft.com/office/drawing/2014/main" id="{3CCC998D-4E84-7043-D80C-A791FCDB06A7}"/>
              </a:ext>
            </a:extLst>
          </p:cNvPr>
          <p:cNvSpPr>
            <a:spLocks noGrp="1"/>
          </p:cNvSpPr>
          <p:nvPr>
            <p:ph idx="1"/>
          </p:nvPr>
        </p:nvSpPr>
        <p:spPr/>
        <p:txBody>
          <a:bodyPr/>
          <a:lstStyle/>
          <a:p>
            <a:r>
              <a:rPr lang="en-US" dirty="0"/>
              <a:t>You must have noticed some differences among adolescents who are of the same age. Do some adolescents look different from their friends? Have some boys grown moustaches or do some girls have breasts? As you know, all these are pubertal changes. These changes are accompanied by those in behaviour and social relations also. Let us learn more about these changes.</a:t>
            </a:r>
          </a:p>
          <a:p>
            <a:pPr marL="0" indent="0">
              <a:buNone/>
            </a:pPr>
            <a:endParaRPr lang="en-IN" dirty="0"/>
          </a:p>
        </p:txBody>
      </p:sp>
    </p:spTree>
    <p:extLst>
      <p:ext uri="{BB962C8B-B14F-4D97-AF65-F5344CB8AC3E}">
        <p14:creationId xmlns:p14="http://schemas.microsoft.com/office/powerpoint/2010/main" val="404762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B20E-CF8E-6048-D4A5-7485C9EF09DB}"/>
              </a:ext>
            </a:extLst>
          </p:cNvPr>
          <p:cNvSpPr>
            <a:spLocks noGrp="1"/>
          </p:cNvSpPr>
          <p:nvPr>
            <p:ph type="title"/>
          </p:nvPr>
        </p:nvSpPr>
        <p:spPr/>
        <p:txBody>
          <a:bodyPr/>
          <a:lstStyle/>
          <a:p>
            <a:r>
              <a:rPr lang="en-US" dirty="0"/>
              <a:t>I. Physical Changes in Adolescent Boys </a:t>
            </a:r>
            <a:endParaRPr lang="en-IN" dirty="0"/>
          </a:p>
        </p:txBody>
      </p:sp>
      <p:sp>
        <p:nvSpPr>
          <p:cNvPr id="3" name="Content Placeholder 2">
            <a:extLst>
              <a:ext uri="{FF2B5EF4-FFF2-40B4-BE49-F238E27FC236}">
                <a16:creationId xmlns:a16="http://schemas.microsoft.com/office/drawing/2014/main" id="{50DE0883-DC02-2580-D7DF-9094174D2DB1}"/>
              </a:ext>
            </a:extLst>
          </p:cNvPr>
          <p:cNvSpPr>
            <a:spLocks noGrp="1"/>
          </p:cNvSpPr>
          <p:nvPr>
            <p:ph idx="1"/>
          </p:nvPr>
        </p:nvSpPr>
        <p:spPr/>
        <p:txBody>
          <a:bodyPr>
            <a:normAutofit fontScale="92500" lnSpcReduction="20000"/>
          </a:bodyPr>
          <a:lstStyle/>
          <a:p>
            <a:pPr marL="0" indent="0">
              <a:buNone/>
            </a:pPr>
            <a:r>
              <a:rPr lang="en-US" dirty="0"/>
              <a:t>Physical changes in adolescent boys include the following: </a:t>
            </a:r>
          </a:p>
          <a:p>
            <a:pPr>
              <a:buFont typeface="Wingdings" panose="05000000000000000000" pitchFamily="2" charset="2"/>
              <a:buChar char="v"/>
            </a:pPr>
            <a:r>
              <a:rPr lang="en-US" dirty="0"/>
              <a:t> Growth spurt occurs </a:t>
            </a:r>
          </a:p>
          <a:p>
            <a:pPr>
              <a:buFont typeface="Wingdings" panose="05000000000000000000" pitchFamily="2" charset="2"/>
              <a:buChar char="v"/>
            </a:pPr>
            <a:r>
              <a:rPr lang="en-US" dirty="0"/>
              <a:t>Shoulders broaden</a:t>
            </a:r>
          </a:p>
          <a:p>
            <a:pPr>
              <a:buFont typeface="Wingdings" panose="05000000000000000000" pitchFamily="2" charset="2"/>
              <a:buChar char="v"/>
            </a:pPr>
            <a:r>
              <a:rPr lang="en-US" dirty="0"/>
              <a:t> Muscles develop </a:t>
            </a:r>
          </a:p>
          <a:p>
            <a:pPr>
              <a:buFont typeface="Wingdings" panose="05000000000000000000" pitchFamily="2" charset="2"/>
              <a:buChar char="v"/>
            </a:pPr>
            <a:r>
              <a:rPr lang="en-US" dirty="0"/>
              <a:t>Skin becomes oily </a:t>
            </a:r>
          </a:p>
          <a:p>
            <a:pPr>
              <a:buFont typeface="Wingdings" panose="05000000000000000000" pitchFamily="2" charset="2"/>
              <a:buChar char="v"/>
            </a:pPr>
            <a:r>
              <a:rPr lang="en-US" dirty="0"/>
              <a:t>Voice deepens </a:t>
            </a:r>
          </a:p>
          <a:p>
            <a:pPr>
              <a:buFont typeface="Wingdings" panose="05000000000000000000" pitchFamily="2" charset="2"/>
              <a:buChar char="v"/>
            </a:pPr>
            <a:r>
              <a:rPr lang="en-US" dirty="0"/>
              <a:t>Growth of moustaches and beard </a:t>
            </a:r>
          </a:p>
          <a:p>
            <a:pPr>
              <a:buFont typeface="Wingdings" panose="05000000000000000000" pitchFamily="2" charset="2"/>
              <a:buChar char="v"/>
            </a:pPr>
            <a:r>
              <a:rPr lang="en-US" dirty="0"/>
              <a:t>Growth of underarm, chest and genital hair </a:t>
            </a:r>
          </a:p>
          <a:p>
            <a:pPr>
              <a:buFont typeface="Wingdings" panose="05000000000000000000" pitchFamily="2" charset="2"/>
              <a:buChar char="v"/>
            </a:pPr>
            <a:r>
              <a:rPr lang="en-US" dirty="0"/>
              <a:t>Penis and testes enlarge </a:t>
            </a:r>
          </a:p>
          <a:p>
            <a:pPr>
              <a:buFont typeface="Wingdings" panose="05000000000000000000" pitchFamily="2" charset="2"/>
              <a:buChar char="v"/>
            </a:pPr>
            <a:r>
              <a:rPr lang="en-US" dirty="0"/>
              <a:t>Sperm production begins in the testes and ejaculation occurs </a:t>
            </a:r>
            <a:endParaRPr lang="en-IN" dirty="0"/>
          </a:p>
        </p:txBody>
      </p:sp>
    </p:spTree>
    <p:extLst>
      <p:ext uri="{BB962C8B-B14F-4D97-AF65-F5344CB8AC3E}">
        <p14:creationId xmlns:p14="http://schemas.microsoft.com/office/powerpoint/2010/main" val="3597680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B0E08-C11D-3930-4537-C4939895E733}"/>
              </a:ext>
            </a:extLst>
          </p:cNvPr>
          <p:cNvSpPr>
            <a:spLocks noGrp="1"/>
          </p:cNvSpPr>
          <p:nvPr>
            <p:ph type="title"/>
          </p:nvPr>
        </p:nvSpPr>
        <p:spPr/>
        <p:txBody>
          <a:bodyPr/>
          <a:lstStyle/>
          <a:p>
            <a:r>
              <a:rPr lang="en-US" dirty="0"/>
              <a:t>II. Physical Changes in Adolescent Girls </a:t>
            </a:r>
            <a:endParaRPr lang="en-IN" dirty="0"/>
          </a:p>
        </p:txBody>
      </p:sp>
      <p:sp>
        <p:nvSpPr>
          <p:cNvPr id="3" name="Content Placeholder 2">
            <a:extLst>
              <a:ext uri="{FF2B5EF4-FFF2-40B4-BE49-F238E27FC236}">
                <a16:creationId xmlns:a16="http://schemas.microsoft.com/office/drawing/2014/main" id="{BBFC58C2-9DCC-2175-BC64-86D08821C0DC}"/>
              </a:ext>
            </a:extLst>
          </p:cNvPr>
          <p:cNvSpPr>
            <a:spLocks noGrp="1"/>
          </p:cNvSpPr>
          <p:nvPr>
            <p:ph idx="1"/>
          </p:nvPr>
        </p:nvSpPr>
        <p:spPr/>
        <p:txBody>
          <a:bodyPr>
            <a:normAutofit fontScale="92500" lnSpcReduction="20000"/>
          </a:bodyPr>
          <a:lstStyle/>
          <a:p>
            <a:pPr marL="0" indent="0">
              <a:buNone/>
            </a:pPr>
            <a:r>
              <a:rPr lang="en-IN" dirty="0"/>
              <a:t>There are different changes in girls which are listed below:</a:t>
            </a:r>
          </a:p>
          <a:p>
            <a:r>
              <a:rPr lang="en-IN" dirty="0"/>
              <a:t>Growth spurt occurs</a:t>
            </a:r>
          </a:p>
          <a:p>
            <a:r>
              <a:rPr lang="en-IN" dirty="0"/>
              <a:t>Breasts develop</a:t>
            </a:r>
          </a:p>
          <a:p>
            <a:r>
              <a:rPr lang="en-IN" dirty="0"/>
              <a:t>Skin becomes oily</a:t>
            </a:r>
          </a:p>
          <a:p>
            <a:r>
              <a:rPr lang="en-IN" dirty="0"/>
              <a:t>Hips widen</a:t>
            </a:r>
          </a:p>
          <a:p>
            <a:r>
              <a:rPr lang="en-IN" dirty="0"/>
              <a:t>Waistline narrows</a:t>
            </a:r>
          </a:p>
          <a:p>
            <a:r>
              <a:rPr lang="en-IN" dirty="0"/>
              <a:t>Growth of underarm and genital hair</a:t>
            </a:r>
          </a:p>
          <a:p>
            <a:r>
              <a:rPr lang="en-IN" dirty="0"/>
              <a:t> External genitals enlarge</a:t>
            </a:r>
          </a:p>
          <a:p>
            <a:r>
              <a:rPr lang="en-IN" dirty="0"/>
              <a:t>Uterus and ovaries enlarge</a:t>
            </a:r>
          </a:p>
          <a:p>
            <a:r>
              <a:rPr lang="en-IN" dirty="0"/>
              <a:t>Ovulation occurs and menstruation begins.</a:t>
            </a:r>
          </a:p>
        </p:txBody>
      </p:sp>
    </p:spTree>
    <p:extLst>
      <p:ext uri="{BB962C8B-B14F-4D97-AF65-F5344CB8AC3E}">
        <p14:creationId xmlns:p14="http://schemas.microsoft.com/office/powerpoint/2010/main" val="3343083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21281-21FE-CCC0-B28B-4407CE9974E7}"/>
              </a:ext>
            </a:extLst>
          </p:cNvPr>
          <p:cNvSpPr>
            <a:spLocks noGrp="1"/>
          </p:cNvSpPr>
          <p:nvPr>
            <p:ph type="title"/>
          </p:nvPr>
        </p:nvSpPr>
        <p:spPr/>
        <p:txBody>
          <a:bodyPr/>
          <a:lstStyle/>
          <a:p>
            <a:r>
              <a:rPr lang="en-US" dirty="0"/>
              <a:t>III. Sexual changes in the boys </a:t>
            </a:r>
            <a:endParaRPr lang="en-IN" dirty="0"/>
          </a:p>
        </p:txBody>
      </p:sp>
      <p:sp>
        <p:nvSpPr>
          <p:cNvPr id="3" name="Content Placeholder 2">
            <a:extLst>
              <a:ext uri="{FF2B5EF4-FFF2-40B4-BE49-F238E27FC236}">
                <a16:creationId xmlns:a16="http://schemas.microsoft.com/office/drawing/2014/main" id="{2B06E97F-8362-5D25-9B61-640EECEA9C3E}"/>
              </a:ext>
            </a:extLst>
          </p:cNvPr>
          <p:cNvSpPr>
            <a:spLocks noGrp="1"/>
          </p:cNvSpPr>
          <p:nvPr>
            <p:ph idx="1"/>
          </p:nvPr>
        </p:nvSpPr>
        <p:spPr/>
        <p:txBody>
          <a:bodyPr>
            <a:normAutofit/>
          </a:bodyPr>
          <a:lstStyle/>
          <a:p>
            <a:pPr marL="0" indent="0">
              <a:buNone/>
            </a:pPr>
            <a:r>
              <a:rPr lang="en-US" dirty="0"/>
              <a:t>During adolescence the adolescents become sexually active. So it is very important to know the sexual changes. The sexual changes in boys are as follows:</a:t>
            </a:r>
          </a:p>
          <a:p>
            <a:r>
              <a:rPr lang="en-US" dirty="0"/>
              <a:t>Penis, testes and scrotum enlarge</a:t>
            </a:r>
          </a:p>
          <a:p>
            <a:r>
              <a:rPr lang="en-US" dirty="0"/>
              <a:t>Pubic, axillary and bodily hair appears</a:t>
            </a:r>
          </a:p>
          <a:p>
            <a:r>
              <a:rPr lang="en-US" dirty="0"/>
              <a:t>The voice of the young boys breaks and attains a deeper tone</a:t>
            </a:r>
          </a:p>
          <a:p>
            <a:r>
              <a:rPr lang="en-US" dirty="0"/>
              <a:t>The body itself becomes more distinctly muscular</a:t>
            </a:r>
          </a:p>
          <a:p>
            <a:r>
              <a:rPr lang="en-US" dirty="0"/>
              <a:t>Sexual urge begins</a:t>
            </a:r>
          </a:p>
          <a:p>
            <a:r>
              <a:rPr lang="en-US" dirty="0"/>
              <a:t>Sperm production begins in the testes and ejaculation occurs</a:t>
            </a:r>
            <a:endParaRPr lang="en-IN" dirty="0"/>
          </a:p>
        </p:txBody>
      </p:sp>
    </p:spTree>
    <p:extLst>
      <p:ext uri="{BB962C8B-B14F-4D97-AF65-F5344CB8AC3E}">
        <p14:creationId xmlns:p14="http://schemas.microsoft.com/office/powerpoint/2010/main" val="4131912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6CF8B-4A13-07E3-FF6E-1750E146A815}"/>
              </a:ext>
            </a:extLst>
          </p:cNvPr>
          <p:cNvSpPr>
            <a:spLocks noGrp="1"/>
          </p:cNvSpPr>
          <p:nvPr>
            <p:ph type="title"/>
          </p:nvPr>
        </p:nvSpPr>
        <p:spPr/>
        <p:txBody>
          <a:bodyPr/>
          <a:lstStyle/>
          <a:p>
            <a:r>
              <a:rPr lang="en-US" dirty="0"/>
              <a:t>IV. Sexual changes in the girls</a:t>
            </a:r>
            <a:endParaRPr lang="en-IN" dirty="0"/>
          </a:p>
        </p:txBody>
      </p:sp>
      <p:sp>
        <p:nvSpPr>
          <p:cNvPr id="3" name="Content Placeholder 2">
            <a:extLst>
              <a:ext uri="{FF2B5EF4-FFF2-40B4-BE49-F238E27FC236}">
                <a16:creationId xmlns:a16="http://schemas.microsoft.com/office/drawing/2014/main" id="{F4CBD185-408C-67E3-AD86-A45B8EB48D83}"/>
              </a:ext>
            </a:extLst>
          </p:cNvPr>
          <p:cNvSpPr>
            <a:spLocks noGrp="1"/>
          </p:cNvSpPr>
          <p:nvPr>
            <p:ph idx="1"/>
          </p:nvPr>
        </p:nvSpPr>
        <p:spPr/>
        <p:txBody>
          <a:bodyPr/>
          <a:lstStyle/>
          <a:p>
            <a:pPr marL="0" indent="0">
              <a:buNone/>
            </a:pPr>
            <a:r>
              <a:rPr lang="en-US" dirty="0"/>
              <a:t>The sexual changes in girls are as follows: </a:t>
            </a:r>
          </a:p>
          <a:p>
            <a:pPr>
              <a:buFont typeface="Wingdings" panose="05000000000000000000" pitchFamily="2" charset="2"/>
              <a:buChar char="v"/>
            </a:pPr>
            <a:r>
              <a:rPr lang="en-US" dirty="0"/>
              <a:t>Menarche, the appearance of the first menstruation is a dramatic event in the life of a female. The menstrual cycle, initially, may be irregular but becomes regular over a period of time. </a:t>
            </a:r>
          </a:p>
          <a:p>
            <a:pPr>
              <a:buFont typeface="Wingdings" panose="05000000000000000000" pitchFamily="2" charset="2"/>
              <a:buChar char="v"/>
            </a:pPr>
            <a:r>
              <a:rPr lang="en-US" dirty="0"/>
              <a:t>Budding of the breasts takes place, which becomes progressively bigger and fuller </a:t>
            </a:r>
          </a:p>
          <a:p>
            <a:pPr>
              <a:buFont typeface="Wingdings" panose="05000000000000000000" pitchFamily="2" charset="2"/>
              <a:buChar char="v"/>
            </a:pPr>
            <a:r>
              <a:rPr lang="en-US" dirty="0"/>
              <a:t>Auxiliary and pubic hairs start appearing </a:t>
            </a:r>
          </a:p>
          <a:p>
            <a:pPr>
              <a:buFont typeface="Wingdings" panose="05000000000000000000" pitchFamily="2" charset="2"/>
              <a:buChar char="v"/>
            </a:pPr>
            <a:r>
              <a:rPr lang="en-US" dirty="0"/>
              <a:t>The hips become wider and the body shape changes </a:t>
            </a:r>
          </a:p>
          <a:p>
            <a:pPr>
              <a:buFont typeface="Wingdings" panose="05000000000000000000" pitchFamily="2" charset="2"/>
              <a:buChar char="v"/>
            </a:pPr>
            <a:r>
              <a:rPr lang="en-US" dirty="0"/>
              <a:t>Sexual urge begins.</a:t>
            </a:r>
            <a:endParaRPr lang="en-IN" dirty="0"/>
          </a:p>
        </p:txBody>
      </p:sp>
    </p:spTree>
    <p:extLst>
      <p:ext uri="{BB962C8B-B14F-4D97-AF65-F5344CB8AC3E}">
        <p14:creationId xmlns:p14="http://schemas.microsoft.com/office/powerpoint/2010/main" val="2047246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430B7-4058-4A45-611C-50A8D5F936FF}"/>
              </a:ext>
            </a:extLst>
          </p:cNvPr>
          <p:cNvSpPr>
            <a:spLocks noGrp="1"/>
          </p:cNvSpPr>
          <p:nvPr>
            <p:ph type="title"/>
          </p:nvPr>
        </p:nvSpPr>
        <p:spPr/>
        <p:txBody>
          <a:bodyPr/>
          <a:lstStyle/>
          <a:p>
            <a:r>
              <a:rPr lang="en-US" dirty="0"/>
              <a:t>V. Emotional and Social Changes during Adolescence</a:t>
            </a:r>
            <a:endParaRPr lang="en-IN" dirty="0"/>
          </a:p>
        </p:txBody>
      </p:sp>
      <p:sp>
        <p:nvSpPr>
          <p:cNvPr id="3" name="Content Placeholder 2">
            <a:extLst>
              <a:ext uri="{FF2B5EF4-FFF2-40B4-BE49-F238E27FC236}">
                <a16:creationId xmlns:a16="http://schemas.microsoft.com/office/drawing/2014/main" id="{B5F4BD91-2DE8-79B5-4615-0DD396CD89B1}"/>
              </a:ext>
            </a:extLst>
          </p:cNvPr>
          <p:cNvSpPr>
            <a:spLocks noGrp="1"/>
          </p:cNvSpPr>
          <p:nvPr>
            <p:ph idx="1"/>
          </p:nvPr>
        </p:nvSpPr>
        <p:spPr/>
        <p:txBody>
          <a:bodyPr>
            <a:normAutofit/>
          </a:bodyPr>
          <a:lstStyle/>
          <a:p>
            <a:r>
              <a:rPr lang="en-US" dirty="0"/>
              <a:t>These are the changes which are not observable as physical but definitely the behaviour of adolescents changes due to emotional and social changes happening in their body and mind. These changes are as follows: </a:t>
            </a:r>
          </a:p>
          <a:p>
            <a:r>
              <a:rPr lang="en-US" dirty="0"/>
              <a:t>Emotional instability </a:t>
            </a:r>
          </a:p>
          <a:p>
            <a:r>
              <a:rPr lang="en-US" dirty="0"/>
              <a:t>Preoccupied with body image </a:t>
            </a:r>
          </a:p>
          <a:p>
            <a:r>
              <a:rPr lang="en-US" dirty="0"/>
              <a:t>Frequent mood changes </a:t>
            </a:r>
          </a:p>
          <a:p>
            <a:r>
              <a:rPr lang="en-US" dirty="0"/>
              <a:t>Curiosity and experimentation </a:t>
            </a:r>
          </a:p>
          <a:p>
            <a:r>
              <a:rPr lang="en-US" dirty="0"/>
              <a:t>Self-exploration and evaluation </a:t>
            </a:r>
          </a:p>
        </p:txBody>
      </p:sp>
    </p:spTree>
    <p:extLst>
      <p:ext uri="{BB962C8B-B14F-4D97-AF65-F5344CB8AC3E}">
        <p14:creationId xmlns:p14="http://schemas.microsoft.com/office/powerpoint/2010/main" val="809942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2489</Words>
  <Application>Microsoft Office PowerPoint</Application>
  <PresentationFormat>Widescreen</PresentationFormat>
  <Paragraphs>272</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Wingdings</vt:lpstr>
      <vt:lpstr>Office Theme</vt:lpstr>
      <vt:lpstr>PowerPoint Presentation</vt:lpstr>
      <vt:lpstr>Definition and Meaning of Adolescence </vt:lpstr>
      <vt:lpstr>PowerPoint Presentation</vt:lpstr>
      <vt:lpstr>Adolescence : A period of change </vt:lpstr>
      <vt:lpstr>I. Physical Changes in Adolescent Boys </vt:lpstr>
      <vt:lpstr>II. Physical Changes in Adolescent Girls </vt:lpstr>
      <vt:lpstr>III. Sexual changes in the boys </vt:lpstr>
      <vt:lpstr>IV. Sexual changes in the girls</vt:lpstr>
      <vt:lpstr>V. Emotional and Social Changes during Adolescence</vt:lpstr>
      <vt:lpstr>PowerPoint Presentation</vt:lpstr>
      <vt:lpstr>Developmental Stages in Adolescence</vt:lpstr>
      <vt:lpstr>PowerPoint Presentation</vt:lpstr>
      <vt:lpstr>PowerPoint Presentation</vt:lpstr>
      <vt:lpstr>Characteristics of Adolescence</vt:lpstr>
      <vt:lpstr>Cognitive Development </vt:lpstr>
      <vt:lpstr>Social Changes </vt:lpstr>
      <vt:lpstr>Emotional Changes </vt:lpstr>
      <vt:lpstr>Behavioral Changes </vt:lpstr>
      <vt:lpstr>Three Stages of Adolescence and Their Characteristics</vt:lpstr>
      <vt:lpstr>Early Adolescence </vt:lpstr>
      <vt:lpstr>Middle Adolescence </vt:lpstr>
      <vt:lpstr>Late Adolescence </vt:lpstr>
      <vt:lpstr>Secondary Sexual Characteristics in Males </vt:lpstr>
      <vt:lpstr>PowerPoint Presentation</vt:lpstr>
      <vt:lpstr>Secondary Sexual Characteristics in Females </vt:lpstr>
      <vt:lpstr>PowerPoint Presentation</vt:lpstr>
      <vt:lpstr>Characteristics of Puberty </vt:lpstr>
      <vt:lpstr>Problems of Adolescence  </vt:lpstr>
      <vt:lpstr>PowerPoint Presentation</vt:lpstr>
      <vt:lpstr>PowerPoint Presentation</vt:lpstr>
      <vt:lpstr>PowerPoint Presentation</vt:lpstr>
      <vt:lpstr>PowerPoint Presentation</vt:lpstr>
      <vt:lpstr>PowerPoint Presentation</vt:lpstr>
      <vt:lpstr>Roles of Teacher, Parents and School for Adolescence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139</cp:revision>
  <dcterms:created xsi:type="dcterms:W3CDTF">2025-09-05T09:51:38Z</dcterms:created>
  <dcterms:modified xsi:type="dcterms:W3CDTF">2025-12-04T06:36:12Z</dcterms:modified>
</cp:coreProperties>
</file>