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12/4/2025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077A9-92A8-DAA4-3B2E-E2855D7E170A}"/>
              </a:ext>
            </a:extLst>
          </p:cNvPr>
          <p:cNvSpPr>
            <a:spLocks noGrp="1"/>
          </p:cNvSpPr>
          <p:nvPr>
            <p:ph type="ctrTitle"/>
          </p:nvPr>
        </p:nvSpPr>
        <p:spPr>
          <a:xfrm>
            <a:off x="1595557" y="103786"/>
            <a:ext cx="7766936" cy="1646302"/>
          </a:xfrm>
        </p:spPr>
        <p:txBody>
          <a:bodyPr/>
          <a:lstStyle/>
          <a:p>
            <a:pPr algn="ctr"/>
            <a:r>
              <a:rPr lang="en-IN" dirty="0">
                <a:latin typeface="Times New Roman" panose="02020603050405020304" pitchFamily="18" charset="0"/>
                <a:cs typeface="Times New Roman" panose="02020603050405020304" pitchFamily="18" charset="0"/>
              </a:rPr>
              <a:t>LIBERALIZATION</a:t>
            </a:r>
          </a:p>
        </p:txBody>
      </p:sp>
      <p:sp>
        <p:nvSpPr>
          <p:cNvPr id="3" name="Subtitle 2">
            <a:extLst>
              <a:ext uri="{FF2B5EF4-FFF2-40B4-BE49-F238E27FC236}">
                <a16:creationId xmlns:a16="http://schemas.microsoft.com/office/drawing/2014/main" id="{74C5EA29-6332-8F9C-5173-4E33DA32B0AC}"/>
              </a:ext>
            </a:extLst>
          </p:cNvPr>
          <p:cNvSpPr>
            <a:spLocks noGrp="1"/>
          </p:cNvSpPr>
          <p:nvPr>
            <p:ph type="subTitle" idx="1"/>
          </p:nvPr>
        </p:nvSpPr>
        <p:spPr>
          <a:xfrm>
            <a:off x="1929854" y="3726369"/>
            <a:ext cx="7766936" cy="1096899"/>
          </a:xfrm>
        </p:spPr>
        <p:txBody>
          <a:bodyPr>
            <a:normAutofit/>
          </a:bodyPr>
          <a:lstStyle/>
          <a:p>
            <a:r>
              <a:rPr lang="en-IN" sz="2400" dirty="0">
                <a:latin typeface="Times New Roman" panose="02020603050405020304" pitchFamily="18" charset="0"/>
                <a:cs typeface="Times New Roman" panose="02020603050405020304" pitchFamily="18" charset="0"/>
              </a:rPr>
              <a:t>PREPARED BY- ANGKANA GOGOI</a:t>
            </a:r>
          </a:p>
          <a:p>
            <a:r>
              <a:rPr lang="en-IN" sz="2400" dirty="0">
                <a:latin typeface="Times New Roman" panose="02020603050405020304" pitchFamily="18" charset="0"/>
                <a:cs typeface="Times New Roman" panose="02020603050405020304" pitchFamily="18" charset="0"/>
              </a:rPr>
              <a:t>ASSISTANT PROFESSOR, NAMCE</a:t>
            </a:r>
          </a:p>
        </p:txBody>
      </p:sp>
    </p:spTree>
    <p:extLst>
      <p:ext uri="{BB962C8B-B14F-4D97-AF65-F5344CB8AC3E}">
        <p14:creationId xmlns:p14="http://schemas.microsoft.com/office/powerpoint/2010/main" val="2444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C4746-24FD-822F-A33B-8170220CDF1A}"/>
              </a:ext>
            </a:extLst>
          </p:cNvPr>
          <p:cNvSpPr>
            <a:spLocks noGrp="1"/>
          </p:cNvSpPr>
          <p:nvPr>
            <p:ph type="title"/>
          </p:nvPr>
        </p:nvSpPr>
        <p:spPr/>
        <p:txBody>
          <a:bodyPr/>
          <a:lstStyle/>
          <a:p>
            <a:r>
              <a:rPr lang="en-IN" dirty="0"/>
              <a:t>CONCEPT &amp; MEANING OF LIBERALIZATION</a:t>
            </a:r>
          </a:p>
        </p:txBody>
      </p:sp>
      <p:sp>
        <p:nvSpPr>
          <p:cNvPr id="3" name="Content Placeholder 2">
            <a:extLst>
              <a:ext uri="{FF2B5EF4-FFF2-40B4-BE49-F238E27FC236}">
                <a16:creationId xmlns:a16="http://schemas.microsoft.com/office/drawing/2014/main" id="{25D9000A-A503-5D11-0D16-22A4597552DA}"/>
              </a:ext>
            </a:extLst>
          </p:cNvPr>
          <p:cNvSpPr>
            <a:spLocks noGrp="1"/>
          </p:cNvSpPr>
          <p:nvPr>
            <p:ph idx="1"/>
          </p:nvPr>
        </p:nvSpPr>
        <p:spPr>
          <a:xfrm>
            <a:off x="677334" y="1356853"/>
            <a:ext cx="8596668" cy="4684510"/>
          </a:xfrm>
        </p:spPr>
        <p:txBody>
          <a:bodyPr>
            <a:normAutofit/>
          </a:bodyPr>
          <a:lstStyle/>
          <a:p>
            <a:pPr algn="just"/>
            <a:r>
              <a:rPr lang="en-IN" sz="2000" dirty="0">
                <a:latin typeface="Times New Roman" panose="02020603050405020304" pitchFamily="18" charset="0"/>
                <a:cs typeface="Times New Roman" panose="02020603050405020304" pitchFamily="18" charset="0"/>
              </a:rPr>
              <a:t>Liberalization refers to the reduce control of government on policy or natural resources. In education, liberalization means to promote educational opportunity to all the people of country and provide new policy to open or invest in the field of education. i.e. less obstacle in policy implementation and reduction of state involvement in the economy.</a:t>
            </a:r>
          </a:p>
          <a:p>
            <a:pPr algn="just"/>
            <a:r>
              <a:rPr lang="en-IN" sz="2000" dirty="0">
                <a:latin typeface="Times New Roman" panose="02020603050405020304" pitchFamily="18" charset="0"/>
                <a:cs typeface="Times New Roman" panose="02020603050405020304" pitchFamily="18" charset="0"/>
              </a:rPr>
              <a:t>The word ‘liberalization’ came from the Latin word ‘</a:t>
            </a:r>
            <a:r>
              <a:rPr lang="en-IN" sz="2000" b="1" i="1" dirty="0">
                <a:latin typeface="Times New Roman" panose="02020603050405020304" pitchFamily="18" charset="0"/>
                <a:cs typeface="Times New Roman" panose="02020603050405020304" pitchFamily="18" charset="0"/>
              </a:rPr>
              <a:t>liber</a:t>
            </a:r>
            <a:r>
              <a:rPr lang="en-IN" sz="2000" dirty="0">
                <a:latin typeface="Times New Roman" panose="02020603050405020304" pitchFamily="18" charset="0"/>
                <a:cs typeface="Times New Roman" panose="02020603050405020304" pitchFamily="18" charset="0"/>
              </a:rPr>
              <a:t>’, which means “free’’. </a:t>
            </a:r>
          </a:p>
          <a:p>
            <a:pPr algn="just"/>
            <a:r>
              <a:rPr lang="en-IN" sz="2000" dirty="0">
                <a:latin typeface="Times New Roman" panose="02020603050405020304" pitchFamily="18" charset="0"/>
                <a:cs typeface="Times New Roman" panose="02020603050405020304" pitchFamily="18" charset="0"/>
              </a:rPr>
              <a:t>Liberalization is a process of liberalizing the economic, industrial, investment, financial and business policies to enhance the business, export, percapita of a particular region. It indicates to relaxing control of the government on trade and commerce, social, political and economic policies.</a:t>
            </a:r>
          </a:p>
          <a:p>
            <a:pPr algn="just"/>
            <a:r>
              <a:rPr lang="en-IN" sz="2000" dirty="0">
                <a:latin typeface="Times New Roman" panose="02020603050405020304" pitchFamily="18" charset="0"/>
                <a:cs typeface="Times New Roman" panose="02020603050405020304" pitchFamily="18" charset="0"/>
              </a:rPr>
              <a:t>It was introduced in July 1991. </a:t>
            </a:r>
          </a:p>
        </p:txBody>
      </p:sp>
    </p:spTree>
    <p:extLst>
      <p:ext uri="{BB962C8B-B14F-4D97-AF65-F5344CB8AC3E}">
        <p14:creationId xmlns:p14="http://schemas.microsoft.com/office/powerpoint/2010/main" val="3537837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22525-F088-D984-5279-81188F867AFA}"/>
              </a:ext>
            </a:extLst>
          </p:cNvPr>
          <p:cNvSpPr>
            <a:spLocks noGrp="1"/>
          </p:cNvSpPr>
          <p:nvPr>
            <p:ph type="title"/>
          </p:nvPr>
        </p:nvSpPr>
        <p:spPr>
          <a:xfrm>
            <a:off x="746160" y="216309"/>
            <a:ext cx="8596668" cy="776749"/>
          </a:xfrm>
        </p:spPr>
        <p:txBody>
          <a:bodyPr/>
          <a:lstStyle/>
          <a:p>
            <a:r>
              <a:rPr lang="en-IN" dirty="0"/>
              <a:t>Nature </a:t>
            </a:r>
          </a:p>
        </p:txBody>
      </p:sp>
      <p:sp>
        <p:nvSpPr>
          <p:cNvPr id="3" name="Content Placeholder 2">
            <a:extLst>
              <a:ext uri="{FF2B5EF4-FFF2-40B4-BE49-F238E27FC236}">
                <a16:creationId xmlns:a16="http://schemas.microsoft.com/office/drawing/2014/main" id="{9F5F3217-92BC-D6C1-C727-525F94C46178}"/>
              </a:ext>
            </a:extLst>
          </p:cNvPr>
          <p:cNvSpPr>
            <a:spLocks noGrp="1"/>
          </p:cNvSpPr>
          <p:nvPr>
            <p:ph idx="1"/>
          </p:nvPr>
        </p:nvSpPr>
        <p:spPr>
          <a:xfrm>
            <a:off x="677334" y="993059"/>
            <a:ext cx="8997608" cy="5417574"/>
          </a:xfrm>
        </p:spPr>
        <p:txBody>
          <a:bodyPr>
            <a:noAutofit/>
          </a:bodyPr>
          <a:lstStyle/>
          <a:p>
            <a:pPr algn="just"/>
            <a:r>
              <a:rPr lang="en-US" sz="2000" b="1" dirty="0">
                <a:latin typeface="Times New Roman" panose="02020603050405020304" pitchFamily="18" charset="0"/>
                <a:cs typeface="Times New Roman" panose="02020603050405020304" pitchFamily="18" charset="0"/>
              </a:rPr>
              <a:t>Increased private and foreign participation: </a:t>
            </a:r>
            <a:r>
              <a:rPr lang="en-US" sz="2000" dirty="0">
                <a:latin typeface="Times New Roman" panose="02020603050405020304" pitchFamily="18" charset="0"/>
                <a:cs typeface="Times New Roman" panose="02020603050405020304" pitchFamily="18" charset="0"/>
              </a:rPr>
              <a:t>The government reduces its monopoly and allows private enterprises and foreign institutions to establish educational bodies and collaborate with domestic ones.</a:t>
            </a:r>
          </a:p>
          <a:p>
            <a:pPr algn="just"/>
            <a:r>
              <a:rPr lang="en-US" sz="2000" b="1" dirty="0">
                <a:latin typeface="Times New Roman" panose="02020603050405020304" pitchFamily="18" charset="0"/>
                <a:cs typeface="Times New Roman" panose="02020603050405020304" pitchFamily="18" charset="0"/>
              </a:rPr>
              <a:t>Emphasis on market principles: </a:t>
            </a:r>
            <a:r>
              <a:rPr lang="en-US" sz="2000" dirty="0">
                <a:latin typeface="Times New Roman" panose="02020603050405020304" pitchFamily="18" charset="0"/>
                <a:cs typeface="Times New Roman" panose="02020603050405020304" pitchFamily="18" charset="0"/>
              </a:rPr>
              <a:t>Education shifts from being viewed solely as a social service to being treated as a service-based industry, driven by market demand and competition.</a:t>
            </a:r>
          </a:p>
          <a:p>
            <a:pPr algn="just"/>
            <a:r>
              <a:rPr lang="en-US" sz="2000" b="1" dirty="0">
                <a:latin typeface="Times New Roman" panose="02020603050405020304" pitchFamily="18" charset="0"/>
                <a:cs typeface="Times New Roman" panose="02020603050405020304" pitchFamily="18" charset="0"/>
              </a:rPr>
              <a:t>Greater institutional autonomy: </a:t>
            </a:r>
            <a:r>
              <a:rPr lang="en-US" sz="2000" dirty="0">
                <a:latin typeface="Times New Roman" panose="02020603050405020304" pitchFamily="18" charset="0"/>
                <a:cs typeface="Times New Roman" panose="02020603050405020304" pitchFamily="18" charset="0"/>
              </a:rPr>
              <a:t>Private institutions gain more freedom to design their own curricula, teaching methods, and fee structures, leading to more diverse and innovative models.</a:t>
            </a:r>
          </a:p>
          <a:p>
            <a:pPr algn="just"/>
            <a:r>
              <a:rPr lang="en-US" sz="2000" b="1" dirty="0">
                <a:latin typeface="Times New Roman" panose="02020603050405020304" pitchFamily="18" charset="0"/>
                <a:cs typeface="Times New Roman" panose="02020603050405020304" pitchFamily="18" charset="0"/>
              </a:rPr>
              <a:t>Globalization and internationalization: </a:t>
            </a:r>
            <a:r>
              <a:rPr lang="en-US" sz="2000" dirty="0">
                <a:latin typeface="Times New Roman" panose="02020603050405020304" pitchFamily="18" charset="0"/>
                <a:cs typeface="Times New Roman" panose="02020603050405020304" pitchFamily="18" charset="0"/>
              </a:rPr>
              <a:t>There is an increased integration with international standards, with many institutions offering global programs and students gaining more opportunities for study abroad.</a:t>
            </a:r>
          </a:p>
          <a:p>
            <a:pPr algn="just"/>
            <a:r>
              <a:rPr lang="en-US" sz="2000" b="1" dirty="0">
                <a:latin typeface="Times New Roman" panose="02020603050405020304" pitchFamily="18" charset="0"/>
                <a:cs typeface="Times New Roman" panose="02020603050405020304" pitchFamily="18" charset="0"/>
              </a:rPr>
              <a:t>Expansion of funding sources: </a:t>
            </a:r>
            <a:r>
              <a:rPr lang="en-US" sz="2000" dirty="0">
                <a:latin typeface="Times New Roman" panose="02020603050405020304" pitchFamily="18" charset="0"/>
                <a:cs typeface="Times New Roman" panose="02020603050405020304" pitchFamily="18" charset="0"/>
              </a:rPr>
              <a:t>Funding opens up beyond government sources, with private and non-profit organizations investing in the sector, which can enhance quality and access.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1067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F3A29-E6A0-DF4A-3004-6D566D9632E7}"/>
              </a:ext>
            </a:extLst>
          </p:cNvPr>
          <p:cNvSpPr>
            <a:spLocks noGrp="1"/>
          </p:cNvSpPr>
          <p:nvPr>
            <p:ph type="title"/>
          </p:nvPr>
        </p:nvSpPr>
        <p:spPr>
          <a:xfrm>
            <a:off x="677334" y="156238"/>
            <a:ext cx="8596668" cy="876149"/>
          </a:xfrm>
        </p:spPr>
        <p:txBody>
          <a:bodyPr/>
          <a:lstStyle/>
          <a:p>
            <a:r>
              <a:rPr lang="en-IN" dirty="0">
                <a:latin typeface="Times New Roman" panose="02020603050405020304" pitchFamily="18" charset="0"/>
                <a:cs typeface="Times New Roman" panose="02020603050405020304" pitchFamily="18" charset="0"/>
              </a:rPr>
              <a:t>Impact of Liberalization in Education </a:t>
            </a:r>
          </a:p>
        </p:txBody>
      </p:sp>
      <p:sp>
        <p:nvSpPr>
          <p:cNvPr id="3" name="Content Placeholder 2">
            <a:extLst>
              <a:ext uri="{FF2B5EF4-FFF2-40B4-BE49-F238E27FC236}">
                <a16:creationId xmlns:a16="http://schemas.microsoft.com/office/drawing/2014/main" id="{BFB86A80-B024-00A2-B045-FBF75775EC86}"/>
              </a:ext>
            </a:extLst>
          </p:cNvPr>
          <p:cNvSpPr>
            <a:spLocks noGrp="1"/>
          </p:cNvSpPr>
          <p:nvPr>
            <p:ph idx="1"/>
          </p:nvPr>
        </p:nvSpPr>
        <p:spPr>
          <a:xfrm>
            <a:off x="677334" y="904568"/>
            <a:ext cx="9076266" cy="5643715"/>
          </a:xfrm>
        </p:spPr>
        <p:txBody>
          <a:bodyPr>
            <a:normAutofit/>
          </a:bodyPr>
          <a:lstStyle/>
          <a:p>
            <a:pPr algn="just"/>
            <a:r>
              <a:rPr lang="en-IN" b="1" dirty="0">
                <a:latin typeface="Times New Roman" panose="02020603050405020304" pitchFamily="18" charset="0"/>
                <a:cs typeface="Times New Roman" panose="02020603050405020304" pitchFamily="18" charset="0"/>
              </a:rPr>
              <a:t>Increased access to education: </a:t>
            </a:r>
            <a:r>
              <a:rPr lang="en-US" dirty="0">
                <a:latin typeface="Times New Roman" panose="02020603050405020304" pitchFamily="18" charset="0"/>
                <a:cs typeface="Times New Roman" panose="02020603050405020304" pitchFamily="18" charset="0"/>
              </a:rPr>
              <a:t>Liberalization has made education more accessible, especially higher education. The introduction of private colleges and universities increased the number of seats available, allowing more students to pursue higher education. This development was crucial in a country like India, where the demand for education had long outstripped supply in public institutions.</a:t>
            </a:r>
          </a:p>
          <a:p>
            <a:pPr algn="just"/>
            <a:r>
              <a:rPr lang="en-US" b="1" dirty="0">
                <a:latin typeface="Times New Roman" panose="02020603050405020304" pitchFamily="18" charset="0"/>
                <a:cs typeface="Times New Roman" panose="02020603050405020304" pitchFamily="18" charset="0"/>
              </a:rPr>
              <a:t>Improvement in quality and infrastructure: </a:t>
            </a:r>
            <a:r>
              <a:rPr lang="en-US" dirty="0">
                <a:latin typeface="Times New Roman" panose="02020603050405020304" pitchFamily="18" charset="0"/>
                <a:cs typeface="Times New Roman" panose="02020603050405020304" pitchFamily="18" charset="0"/>
              </a:rPr>
              <a:t>With private sector participation, the quality of infrastructure, teaching methods, and learning environments has seen significant improvement.</a:t>
            </a:r>
          </a:p>
          <a:p>
            <a:pPr algn="just"/>
            <a:r>
              <a:rPr lang="en-US" b="1" dirty="0">
                <a:latin typeface="Times New Roman" panose="02020603050405020304" pitchFamily="18" charset="0"/>
                <a:cs typeface="Times New Roman" panose="02020603050405020304" pitchFamily="18" charset="0"/>
              </a:rPr>
              <a:t>Greater focus on vocational and professional education: </a:t>
            </a:r>
            <a:r>
              <a:rPr lang="en-US" dirty="0">
                <a:latin typeface="Times New Roman" panose="02020603050405020304" pitchFamily="18" charset="0"/>
                <a:cs typeface="Times New Roman" panose="02020603050405020304" pitchFamily="18" charset="0"/>
              </a:rPr>
              <a:t>Liberalization brought a shift in the focus of education towards vocational and professional courses. With the growing demand for skilled professionals in various sectors, private institutions began offering specialized courses in fields like engineering, management, medicine, and IT. This has equipped students with the skills required to meet the needs of the modern job market.</a:t>
            </a:r>
          </a:p>
          <a:p>
            <a:pPr algn="just"/>
            <a:r>
              <a:rPr lang="en-US" b="1" dirty="0">
                <a:latin typeface="Times New Roman" panose="02020603050405020304" pitchFamily="18" charset="0"/>
                <a:cs typeface="Times New Roman" panose="02020603050405020304" pitchFamily="18" charset="0"/>
              </a:rPr>
              <a:t>Rise of private and foreign universities: </a:t>
            </a:r>
            <a:r>
              <a:rPr lang="en-US" dirty="0">
                <a:latin typeface="Times New Roman" panose="02020603050405020304" pitchFamily="18" charset="0"/>
                <a:cs typeface="Times New Roman" panose="02020603050405020304" pitchFamily="18" charset="0"/>
              </a:rPr>
              <a:t>Liberalization encouraged the establishment of private universities and allowed foreign educational institutions to collaborate with Indian counterparts. These collaborations have introduced global standards of education, provided students with diverse learning opportunities, and fostered cross-cultural exchanges.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2492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A33828-95DC-0F06-77D4-664100749B14}"/>
              </a:ext>
            </a:extLst>
          </p:cNvPr>
          <p:cNvSpPr>
            <a:spLocks noGrp="1"/>
          </p:cNvSpPr>
          <p:nvPr>
            <p:ph idx="1"/>
          </p:nvPr>
        </p:nvSpPr>
        <p:spPr>
          <a:xfrm>
            <a:off x="392198" y="326922"/>
            <a:ext cx="9145092" cy="6204155"/>
          </a:xfrm>
        </p:spPr>
        <p:txBody>
          <a:bodyPr>
            <a:normAutofit/>
          </a:bodyPr>
          <a:lstStyle/>
          <a:p>
            <a:pPr algn="just"/>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Increased Competition: </a:t>
            </a:r>
            <a:r>
              <a:rPr lang="en-US" dirty="0">
                <a:latin typeface="Times New Roman" panose="02020603050405020304" pitchFamily="18" charset="0"/>
                <a:cs typeface="Times New Roman" panose="02020603050405020304" pitchFamily="18" charset="0"/>
              </a:rPr>
              <a:t>The entry of private institutions created a competitive environment in the education sector. As a result, institutions now strive to maintain high standards of education and offer innovative teaching methods to attract students. This competition has led to the introduction of new courses, better facilities, and an overall improvement in the quality of education.</a:t>
            </a:r>
          </a:p>
          <a:p>
            <a:pPr algn="just"/>
            <a:r>
              <a:rPr lang="en-US" b="1" dirty="0">
                <a:latin typeface="Times New Roman" panose="02020603050405020304" pitchFamily="18" charset="0"/>
                <a:cs typeface="Times New Roman" panose="02020603050405020304" pitchFamily="18" charset="0"/>
              </a:rPr>
              <a:t>Education as a Commodity: </a:t>
            </a:r>
            <a:r>
              <a:rPr lang="en-US" dirty="0">
                <a:latin typeface="Times New Roman" panose="02020603050405020304" pitchFamily="18" charset="0"/>
                <a:cs typeface="Times New Roman" panose="02020603050405020304" pitchFamily="18" charset="0"/>
              </a:rPr>
              <a:t>One of the criticisms of liberalization in education is that it has transformed education into a commodity. The increasing commercialization of education, with high tuition fees in private institutions, has made it inaccessible for many students from economically weaker sections. This raises concerns about equality and equity in education.</a:t>
            </a:r>
          </a:p>
          <a:p>
            <a:pPr algn="just"/>
            <a:r>
              <a:rPr lang="en-US" b="1" dirty="0">
                <a:latin typeface="Times New Roman" panose="02020603050405020304" pitchFamily="18" charset="0"/>
                <a:cs typeface="Times New Roman" panose="02020603050405020304" pitchFamily="18" charset="0"/>
              </a:rPr>
              <a:t>Impact on Public Education System: </a:t>
            </a:r>
            <a:r>
              <a:rPr lang="en-US" dirty="0">
                <a:latin typeface="Times New Roman" panose="02020603050405020304" pitchFamily="18" charset="0"/>
                <a:cs typeface="Times New Roman" panose="02020603050405020304" pitchFamily="18" charset="0"/>
              </a:rPr>
              <a:t>Liberalization has had a mixed impact on public education. While some public institutions have improved due to increased competition, others have suffered from a lack of funding and resources. The focus on private education has, in some cases, diverted attention and funds away from public schools and universities, affecting their quality and accessibility.</a:t>
            </a:r>
          </a:p>
          <a:p>
            <a:pPr algn="just"/>
            <a:r>
              <a:rPr lang="en-US" b="1" dirty="0">
                <a:latin typeface="Times New Roman" panose="02020603050405020304" pitchFamily="18" charset="0"/>
                <a:cs typeface="Times New Roman" panose="02020603050405020304" pitchFamily="18" charset="0"/>
              </a:rPr>
              <a:t>Increased Emphasis on Research and Innovation: </a:t>
            </a:r>
            <a:r>
              <a:rPr lang="en-US" dirty="0">
                <a:latin typeface="Times New Roman" panose="02020603050405020304" pitchFamily="18" charset="0"/>
                <a:cs typeface="Times New Roman" panose="02020603050405020304" pitchFamily="18" charset="0"/>
              </a:rPr>
              <a:t>The liberalization of the education sector has encouraged institutions to focus on research and innovation. Many private and foreign universities have established research centers and promoted collaboration with industries. This has led to advancements in various fields, contributing to the nation’s economic and technological growth.</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7467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F4D72-CB74-1744-0267-C6A533E5335C}"/>
              </a:ext>
            </a:extLst>
          </p:cNvPr>
          <p:cNvSpPr>
            <a:spLocks noGrp="1"/>
          </p:cNvSpPr>
          <p:nvPr>
            <p:ph type="title"/>
          </p:nvPr>
        </p:nvSpPr>
        <p:spPr/>
        <p:txBody>
          <a:bodyPr/>
          <a:lstStyle/>
          <a:p>
            <a:r>
              <a:rPr lang="en-IN" dirty="0">
                <a:latin typeface="Times New Roman" panose="02020603050405020304" pitchFamily="18" charset="0"/>
                <a:cs typeface="Times New Roman" panose="02020603050405020304" pitchFamily="18" charset="0"/>
              </a:rPr>
              <a:t>Negative impact of Liberalization </a:t>
            </a:r>
          </a:p>
        </p:txBody>
      </p:sp>
      <p:sp>
        <p:nvSpPr>
          <p:cNvPr id="3" name="Content Placeholder 2">
            <a:extLst>
              <a:ext uri="{FF2B5EF4-FFF2-40B4-BE49-F238E27FC236}">
                <a16:creationId xmlns:a16="http://schemas.microsoft.com/office/drawing/2014/main" id="{57286FBC-EDEA-0EB2-AAE8-481AE9B5FFDB}"/>
              </a:ext>
            </a:extLst>
          </p:cNvPr>
          <p:cNvSpPr>
            <a:spLocks noGrp="1"/>
          </p:cNvSpPr>
          <p:nvPr>
            <p:ph idx="1"/>
          </p:nvPr>
        </p:nvSpPr>
        <p:spPr>
          <a:xfrm>
            <a:off x="677334" y="1494503"/>
            <a:ext cx="8596668" cy="4546859"/>
          </a:xfrm>
        </p:spPr>
        <p:txBody>
          <a:bodyPr>
            <a:normAutofit/>
          </a:bodyPr>
          <a:lstStyle/>
          <a:p>
            <a:pPr algn="just"/>
            <a:r>
              <a:rPr lang="en-IN" sz="2400" dirty="0">
                <a:latin typeface="Times New Roman" panose="02020603050405020304" pitchFamily="18" charset="0"/>
                <a:cs typeface="Times New Roman" panose="02020603050405020304" pitchFamily="18" charset="0"/>
              </a:rPr>
              <a:t>Local which have limited capital will not be able to survive.</a:t>
            </a:r>
          </a:p>
          <a:p>
            <a:pPr algn="just"/>
            <a:r>
              <a:rPr lang="en-IN" sz="2400" dirty="0">
                <a:latin typeface="Times New Roman" panose="02020603050405020304" pitchFamily="18" charset="0"/>
                <a:cs typeface="Times New Roman" panose="02020603050405020304" pitchFamily="18" charset="0"/>
              </a:rPr>
              <a:t>There will be more competitions between the national certificate holders and international recognized one.</a:t>
            </a:r>
          </a:p>
          <a:p>
            <a:pPr algn="just"/>
            <a:r>
              <a:rPr lang="en-IN" sz="2400" dirty="0">
                <a:latin typeface="Times New Roman" panose="02020603050405020304" pitchFamily="18" charset="0"/>
                <a:cs typeface="Times New Roman" panose="02020603050405020304" pitchFamily="18" charset="0"/>
              </a:rPr>
              <a:t>Corruption in education may be another affect of liberalization of education in terms of bribes, false degree, partial marketing etc.</a:t>
            </a:r>
          </a:p>
          <a:p>
            <a:pPr algn="just"/>
            <a:r>
              <a:rPr lang="en-IN" sz="2400" dirty="0">
                <a:latin typeface="Times New Roman" panose="02020603050405020304" pitchFamily="18" charset="0"/>
                <a:cs typeface="Times New Roman" panose="02020603050405020304" pitchFamily="18" charset="0"/>
              </a:rPr>
              <a:t>Risk of education may arise which are looking to stuff their pockets whenever the opportunity arises.</a:t>
            </a:r>
          </a:p>
          <a:p>
            <a:pPr algn="just"/>
            <a:r>
              <a:rPr lang="en-IN" sz="2400" dirty="0">
                <a:latin typeface="Times New Roman" panose="02020603050405020304" pitchFamily="18" charset="0"/>
                <a:cs typeface="Times New Roman" panose="02020603050405020304" pitchFamily="18" charset="0"/>
              </a:rPr>
              <a:t>The objective of quality education may not be achieved. </a:t>
            </a:r>
          </a:p>
        </p:txBody>
      </p:sp>
    </p:spTree>
    <p:extLst>
      <p:ext uri="{BB962C8B-B14F-4D97-AF65-F5344CB8AC3E}">
        <p14:creationId xmlns:p14="http://schemas.microsoft.com/office/powerpoint/2010/main" val="356151792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137</TotalTime>
  <Words>831</Words>
  <Application>Microsoft Office PowerPoint</Application>
  <PresentationFormat>Widescreen</PresentationFormat>
  <Paragraphs>29</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Times New Roman</vt:lpstr>
      <vt:lpstr>Trebuchet MS</vt:lpstr>
      <vt:lpstr>Wingdings 3</vt:lpstr>
      <vt:lpstr>Facet</vt:lpstr>
      <vt:lpstr>LIBERALIZATION</vt:lpstr>
      <vt:lpstr>CONCEPT &amp; MEANING OF LIBERALIZATION</vt:lpstr>
      <vt:lpstr>Nature </vt:lpstr>
      <vt:lpstr>Impact of Liberalization in Education </vt:lpstr>
      <vt:lpstr>PowerPoint Presentation</vt:lpstr>
      <vt:lpstr>Negative impact of Liberalization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Darpan Gogoi</dc:creator>
  <cp:lastModifiedBy>Darpan Gogoi</cp:lastModifiedBy>
  <cp:revision>3</cp:revision>
  <dcterms:created xsi:type="dcterms:W3CDTF">2025-12-02T14:05:57Z</dcterms:created>
  <dcterms:modified xsi:type="dcterms:W3CDTF">2025-12-04T04:46:18Z</dcterms:modified>
</cp:coreProperties>
</file>