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79" r:id="rId3"/>
    <p:sldId id="267" r:id="rId4"/>
    <p:sldId id="268" r:id="rId5"/>
    <p:sldId id="269" r:id="rId6"/>
    <p:sldId id="270" r:id="rId7"/>
    <p:sldId id="271" r:id="rId8"/>
    <p:sldId id="272" r:id="rId9"/>
    <p:sldId id="273" r:id="rId10"/>
    <p:sldId id="274" r:id="rId11"/>
    <p:sldId id="275" r:id="rId12"/>
    <p:sldId id="276" r:id="rId13"/>
    <p:sldId id="277" r:id="rId14"/>
    <p:sldId id="280" r:id="rId15"/>
    <p:sldId id="281" r:id="rId16"/>
    <p:sldId id="282" r:id="rId17"/>
    <p:sldId id="283" r:id="rId18"/>
    <p:sldId id="284" r:id="rId19"/>
    <p:sldId id="28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12/5/2025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12/5/2025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12/5/2025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12/5/2025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12/5/2025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2100" y="600891"/>
            <a:ext cx="9068194" cy="3801293"/>
          </a:xfrm>
        </p:spPr>
        <p:txBody>
          <a:bodyPr/>
          <a:lstStyle/>
          <a:p>
            <a:r>
              <a:rPr lang="en-US" sz="4000" b="1" dirty="0" smtClean="0"/>
              <a:t/>
            </a:r>
            <a:br>
              <a:rPr lang="en-US" sz="4000" b="1" dirty="0" smtClean="0"/>
            </a:br>
            <a:r>
              <a:rPr lang="en-US" sz="4000" b="1" dirty="0" smtClean="0"/>
              <a:t/>
            </a:r>
            <a:br>
              <a:rPr lang="en-US" sz="4000" b="1" dirty="0" smtClean="0"/>
            </a:br>
            <a:r>
              <a:rPr lang="en-US" sz="3200" b="1" dirty="0" smtClean="0"/>
              <a:t>UNIT-III </a:t>
            </a:r>
            <a:r>
              <a:rPr lang="en-US" sz="5400" b="1" dirty="0" smtClean="0"/>
              <a:t/>
            </a:r>
            <a:br>
              <a:rPr lang="en-US" sz="5400" b="1" dirty="0" smtClean="0"/>
            </a:br>
            <a:r>
              <a:rPr lang="en-US" sz="5400" b="1" dirty="0" smtClean="0"/>
              <a:t/>
            </a:r>
            <a:br>
              <a:rPr lang="en-US" sz="5400" b="1" dirty="0" smtClean="0"/>
            </a:br>
            <a:r>
              <a:rPr lang="en-US" sz="5400" b="1" dirty="0" smtClean="0"/>
              <a:t>Correlation of studies</a:t>
            </a:r>
            <a:br>
              <a:rPr lang="en-US" sz="5400" b="1" dirty="0" smtClean="0"/>
            </a:br>
            <a:r>
              <a:rPr lang="en-US" sz="5400" b="1" dirty="0" smtClean="0"/>
              <a:t/>
            </a:r>
            <a:br>
              <a:rPr lang="en-US" sz="5400" b="1" dirty="0" smtClean="0"/>
            </a:br>
            <a:r>
              <a:rPr lang="en-US" sz="2400" b="1" dirty="0" smtClean="0">
                <a:solidFill>
                  <a:srgbClr val="00B050"/>
                </a:solidFill>
              </a:rPr>
              <a:t>Concept, Meaning and significance of correlation</a:t>
            </a:r>
            <a:br>
              <a:rPr lang="en-US" sz="2400" b="1" dirty="0" smtClean="0">
                <a:solidFill>
                  <a:srgbClr val="00B050"/>
                </a:solidFill>
              </a:rPr>
            </a:br>
            <a:r>
              <a:rPr lang="en-US" sz="2400" b="1" dirty="0" smtClean="0">
                <a:solidFill>
                  <a:srgbClr val="7030A0"/>
                </a:solidFill>
              </a:rPr>
              <a:t>Types of CORRELATION STUDIES</a:t>
            </a:r>
            <a:endParaRPr lang="en-IN" sz="5400" b="1" dirty="0">
              <a:solidFill>
                <a:srgbClr val="7030A0"/>
              </a:solidFill>
            </a:endParaRPr>
          </a:p>
        </p:txBody>
      </p:sp>
      <p:sp>
        <p:nvSpPr>
          <p:cNvPr id="3" name="Subtitle 2"/>
          <p:cNvSpPr>
            <a:spLocks noGrp="1"/>
          </p:cNvSpPr>
          <p:nvPr>
            <p:ph type="subTitle" idx="1"/>
          </p:nvPr>
        </p:nvSpPr>
        <p:spPr>
          <a:xfrm>
            <a:off x="1562100" y="4558936"/>
            <a:ext cx="9070848" cy="783773"/>
          </a:xfrm>
        </p:spPr>
        <p:txBody>
          <a:bodyPr>
            <a:normAutofit lnSpcReduction="10000"/>
          </a:bodyPr>
          <a:lstStyle/>
          <a:p>
            <a:r>
              <a:rPr lang="en-US" dirty="0" smtClean="0"/>
              <a:t>By </a:t>
            </a:r>
            <a:r>
              <a:rPr lang="en-US" dirty="0" err="1" smtClean="0"/>
              <a:t>Anuradha</a:t>
            </a:r>
            <a:r>
              <a:rPr lang="en-US" dirty="0" smtClean="0"/>
              <a:t> Roy</a:t>
            </a:r>
          </a:p>
          <a:p>
            <a:endParaRPr lang="en-US" dirty="0" smtClean="0"/>
          </a:p>
          <a:p>
            <a:r>
              <a:rPr lang="en-US" dirty="0" smtClean="0"/>
              <a:t>Assistant Professor, Nazir Ajmal Memorial College of Education</a:t>
            </a:r>
            <a:endParaRPr lang="en-IN" dirty="0"/>
          </a:p>
        </p:txBody>
      </p:sp>
    </p:spTree>
    <p:extLst>
      <p:ext uri="{BB962C8B-B14F-4D97-AF65-F5344CB8AC3E}">
        <p14:creationId xmlns:p14="http://schemas.microsoft.com/office/powerpoint/2010/main" val="3629989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88720" y="914400"/>
            <a:ext cx="9936480" cy="5120640"/>
          </a:xfrm>
        </p:spPr>
        <p:txBody>
          <a:bodyPr>
            <a:normAutofit/>
          </a:bodyPr>
          <a:lstStyle/>
          <a:p>
            <a:pPr algn="just"/>
            <a:r>
              <a:rPr lang="en-US" sz="2000" b="1" dirty="0" smtClean="0">
                <a:solidFill>
                  <a:srgbClr val="FF0000"/>
                </a:solidFill>
              </a:rPr>
              <a:t>Systematic Correlation: </a:t>
            </a:r>
          </a:p>
          <a:p>
            <a:pPr algn="just"/>
            <a:r>
              <a:rPr lang="en-US" sz="2000" dirty="0" smtClean="0"/>
              <a:t>It is planned before-hand/ consciously in a systematic manner.</a:t>
            </a:r>
          </a:p>
          <a:p>
            <a:pPr algn="just"/>
            <a:r>
              <a:rPr lang="en-US" sz="2000" dirty="0" smtClean="0"/>
              <a:t>Teacher makes deliberate attempt to teach a particular in such a way that he/she  may go on explaining other things as well, along with it.</a:t>
            </a:r>
          </a:p>
          <a:p>
            <a:pPr algn="just"/>
            <a:r>
              <a:rPr lang="en-US" sz="2000" dirty="0" smtClean="0"/>
              <a:t>Previous study is made by the teacher on the points that has to be correlated with other subjects.</a:t>
            </a:r>
          </a:p>
          <a:p>
            <a:pPr algn="just"/>
            <a:r>
              <a:rPr lang="en-US" sz="2000" dirty="0" smtClean="0"/>
              <a:t>Example,</a:t>
            </a:r>
          </a:p>
          <a:p>
            <a:pPr algn="just"/>
            <a:r>
              <a:rPr lang="en-US" sz="2000" b="1" u="sng" dirty="0" smtClean="0"/>
              <a:t>In the subject of History,</a:t>
            </a:r>
          </a:p>
          <a:p>
            <a:pPr marL="0" indent="0" algn="just">
              <a:buNone/>
            </a:pPr>
            <a:r>
              <a:rPr lang="en-US" sz="2000" dirty="0"/>
              <a:t> </a:t>
            </a:r>
            <a:r>
              <a:rPr lang="en-US" sz="2000" dirty="0" smtClean="0"/>
              <a:t>If the teacher wants to teach the history of Indus valley civilization, he has to explain the climate on the civilization before telling about the development and the downfall of </a:t>
            </a:r>
            <a:r>
              <a:rPr lang="en-US" sz="2000" dirty="0" err="1" smtClean="0"/>
              <a:t>it.s</a:t>
            </a:r>
            <a:endParaRPr lang="en-IN" sz="2000" dirty="0"/>
          </a:p>
        </p:txBody>
      </p:sp>
    </p:spTree>
    <p:extLst>
      <p:ext uri="{BB962C8B-B14F-4D97-AF65-F5344CB8AC3E}">
        <p14:creationId xmlns:p14="http://schemas.microsoft.com/office/powerpoint/2010/main" val="985651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51075"/>
          </a:xfrm>
          <a:solidFill>
            <a:srgbClr val="FFFF00"/>
          </a:solidFill>
        </p:spPr>
        <p:txBody>
          <a:bodyPr>
            <a:normAutofit fontScale="90000"/>
          </a:bodyPr>
          <a:lstStyle/>
          <a:p>
            <a:r>
              <a:rPr lang="en-US" sz="4000" b="1" dirty="0" smtClean="0"/>
              <a:t>Examples of Horizontal correlation examples</a:t>
            </a:r>
            <a:endParaRPr lang="en-IN" sz="4000" b="1" dirty="0"/>
          </a:p>
        </p:txBody>
      </p:sp>
      <p:sp>
        <p:nvSpPr>
          <p:cNvPr id="3" name="Content Placeholder 2"/>
          <p:cNvSpPr>
            <a:spLocks noGrp="1"/>
          </p:cNvSpPr>
          <p:nvPr>
            <p:ph idx="1"/>
          </p:nvPr>
        </p:nvSpPr>
        <p:spPr>
          <a:xfrm>
            <a:off x="1066800" y="1737360"/>
            <a:ext cx="10058400" cy="4297680"/>
          </a:xfrm>
        </p:spPr>
        <p:txBody>
          <a:bodyPr/>
          <a:lstStyle/>
          <a:p>
            <a:pPr marL="0" indent="0">
              <a:buNone/>
            </a:pPr>
            <a:r>
              <a:rPr lang="en-US" sz="2800" b="1" dirty="0" err="1" smtClean="0">
                <a:solidFill>
                  <a:srgbClr val="FF0000"/>
                </a:solidFill>
              </a:rPr>
              <a:t>Maths</a:t>
            </a:r>
            <a:r>
              <a:rPr lang="en-US" sz="2800" b="1" dirty="0" smtClean="0">
                <a:solidFill>
                  <a:srgbClr val="FF0000"/>
                </a:solidFill>
              </a:rPr>
              <a:t> with other subjects</a:t>
            </a:r>
          </a:p>
          <a:p>
            <a:pPr marL="0" indent="0">
              <a:buNone/>
            </a:pPr>
            <a:r>
              <a:rPr lang="en-US" b="1" u="sng" dirty="0" err="1" smtClean="0"/>
              <a:t>Maths</a:t>
            </a:r>
            <a:r>
              <a:rPr lang="en-US" b="1" u="sng" dirty="0" smtClean="0"/>
              <a:t> and Physics</a:t>
            </a:r>
          </a:p>
          <a:p>
            <a:r>
              <a:rPr lang="en-US" dirty="0" smtClean="0"/>
              <a:t>Mathematics gives final shape to the rules of physics, it presents them in workable form. Mathematical calculations occur at every step in physics.</a:t>
            </a:r>
          </a:p>
          <a:p>
            <a:r>
              <a:rPr lang="en-US" dirty="0" err="1" smtClean="0"/>
              <a:t>Charle’s</a:t>
            </a:r>
            <a:r>
              <a:rPr lang="en-US" dirty="0" smtClean="0"/>
              <a:t> law of expansion of gases is basis upon mathematical calculations.</a:t>
            </a:r>
          </a:p>
          <a:p>
            <a:r>
              <a:rPr lang="en-US" dirty="0" smtClean="0"/>
              <a:t>Numerical problems on Laws of Motion.</a:t>
            </a:r>
          </a:p>
          <a:p>
            <a:pPr marL="0" indent="0">
              <a:buNone/>
            </a:pPr>
            <a:endParaRPr lang="en-US" dirty="0" smtClean="0"/>
          </a:p>
          <a:p>
            <a:pPr marL="0" indent="0">
              <a:buNone/>
            </a:pPr>
            <a:r>
              <a:rPr lang="en-US" b="1" u="sng" dirty="0" err="1" smtClean="0"/>
              <a:t>Maths</a:t>
            </a:r>
            <a:r>
              <a:rPr lang="en-US" b="1" u="sng" dirty="0" smtClean="0"/>
              <a:t> and Chemistry</a:t>
            </a:r>
          </a:p>
          <a:p>
            <a:r>
              <a:rPr lang="en-US" dirty="0" smtClean="0"/>
              <a:t>Balancing equations.</a:t>
            </a:r>
          </a:p>
          <a:p>
            <a:r>
              <a:rPr lang="en-US" dirty="0" smtClean="0"/>
              <a:t>Molecular weights of organic compounds are calculated mathematically.</a:t>
            </a:r>
            <a:endParaRPr lang="en-IN" dirty="0"/>
          </a:p>
        </p:txBody>
      </p:sp>
    </p:spTree>
    <p:extLst>
      <p:ext uri="{BB962C8B-B14F-4D97-AF65-F5344CB8AC3E}">
        <p14:creationId xmlns:p14="http://schemas.microsoft.com/office/powerpoint/2010/main" val="20846914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066800" y="642594"/>
            <a:ext cx="10058400" cy="5303520"/>
          </a:xfrm>
        </p:spPr>
        <p:txBody>
          <a:bodyPr>
            <a:noAutofit/>
          </a:bodyPr>
          <a:lstStyle/>
          <a:p>
            <a:pPr marL="0" indent="0">
              <a:buNone/>
            </a:pPr>
            <a:r>
              <a:rPr lang="en-US" sz="2800" b="1" u="sng" dirty="0" err="1" smtClean="0"/>
              <a:t>Maths</a:t>
            </a:r>
            <a:r>
              <a:rPr lang="en-US" sz="2800" b="1" u="sng" dirty="0" smtClean="0"/>
              <a:t> and Biology</a:t>
            </a:r>
          </a:p>
          <a:p>
            <a:r>
              <a:rPr lang="en-US" sz="2800" dirty="0" smtClean="0"/>
              <a:t>Rate of respiration</a:t>
            </a:r>
          </a:p>
          <a:p>
            <a:r>
              <a:rPr lang="en-US" sz="2800" dirty="0" smtClean="0"/>
              <a:t>Transpiration</a:t>
            </a:r>
          </a:p>
          <a:p>
            <a:r>
              <a:rPr lang="en-US" sz="2800" dirty="0" smtClean="0"/>
              <a:t>Normal weight calculation</a:t>
            </a:r>
          </a:p>
          <a:p>
            <a:pPr marL="0" indent="0">
              <a:buNone/>
            </a:pPr>
            <a:r>
              <a:rPr lang="en-US" sz="2800" b="1" u="sng" dirty="0" err="1" smtClean="0"/>
              <a:t>Maths</a:t>
            </a:r>
            <a:r>
              <a:rPr lang="en-US" sz="2800" b="1" u="sng" dirty="0" smtClean="0"/>
              <a:t> and Social Sciences</a:t>
            </a:r>
          </a:p>
          <a:p>
            <a:r>
              <a:rPr lang="en-US" sz="2800" dirty="0"/>
              <a:t> </a:t>
            </a:r>
            <a:r>
              <a:rPr lang="en-US" sz="2800" dirty="0" smtClean="0"/>
              <a:t>After teaching a unit on how to read, interpret and draw graphs, you can have your students apply these skills to topics in social sciences.</a:t>
            </a:r>
          </a:p>
          <a:p>
            <a:r>
              <a:rPr lang="en-US" sz="2800" dirty="0" smtClean="0"/>
              <a:t>Example: Drawing bar graphs to present population, per capita income, population density of various countries.</a:t>
            </a:r>
            <a:endParaRPr lang="en-IN" sz="2800" dirty="0"/>
          </a:p>
        </p:txBody>
      </p:sp>
    </p:spTree>
    <p:extLst>
      <p:ext uri="{BB962C8B-B14F-4D97-AF65-F5344CB8AC3E}">
        <p14:creationId xmlns:p14="http://schemas.microsoft.com/office/powerpoint/2010/main" val="39665552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066800" y="378823"/>
            <a:ext cx="10058400" cy="5656217"/>
          </a:xfrm>
        </p:spPr>
        <p:txBody>
          <a:bodyPr>
            <a:noAutofit/>
          </a:bodyPr>
          <a:lstStyle/>
          <a:p>
            <a:pPr marL="0" indent="0">
              <a:buNone/>
            </a:pPr>
            <a:r>
              <a:rPr lang="en-US" sz="2800" b="1" u="sng" dirty="0" err="1" smtClean="0"/>
              <a:t>Maths</a:t>
            </a:r>
            <a:r>
              <a:rPr lang="en-US" sz="2800" b="1" u="sng" dirty="0" smtClean="0"/>
              <a:t> &amp; Geography</a:t>
            </a:r>
          </a:p>
          <a:p>
            <a:r>
              <a:rPr lang="en-US" sz="2800" dirty="0" smtClean="0"/>
              <a:t>From the Globe to the Map</a:t>
            </a:r>
          </a:p>
          <a:p>
            <a:r>
              <a:rPr lang="en-US" sz="2800" dirty="0" smtClean="0"/>
              <a:t>Distances on the earth and distances on maps, what the scale is, why and how one has to preserve the proportion.</a:t>
            </a:r>
          </a:p>
          <a:p>
            <a:r>
              <a:rPr lang="en-US" sz="2800" dirty="0" smtClean="0"/>
              <a:t>Various methods of mapping the earth: What happens to the distances? Mapping to globe versus mappings to plane maps.</a:t>
            </a:r>
          </a:p>
          <a:p>
            <a:r>
              <a:rPr lang="en-US" sz="2800" dirty="0" smtClean="0"/>
              <a:t>Formation of days and nights,</a:t>
            </a:r>
          </a:p>
          <a:p>
            <a:r>
              <a:rPr lang="en-US" sz="2800" dirty="0" smtClean="0"/>
              <a:t>Height above sea level</a:t>
            </a:r>
          </a:p>
          <a:p>
            <a:r>
              <a:rPr lang="en-US" sz="2800" dirty="0" smtClean="0"/>
              <a:t>Barometric pressure</a:t>
            </a:r>
          </a:p>
          <a:p>
            <a:r>
              <a:rPr lang="en-US" sz="2800" dirty="0" smtClean="0"/>
              <a:t>Surveying instruments </a:t>
            </a:r>
            <a:endParaRPr lang="en-IN" sz="2800" dirty="0"/>
          </a:p>
        </p:txBody>
      </p:sp>
    </p:spTree>
    <p:extLst>
      <p:ext uri="{BB962C8B-B14F-4D97-AF65-F5344CB8AC3E}">
        <p14:creationId xmlns:p14="http://schemas.microsoft.com/office/powerpoint/2010/main" val="25010206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a:xfrm>
            <a:off x="783771" y="274320"/>
            <a:ext cx="10341429" cy="5760720"/>
          </a:xfrm>
        </p:spPr>
        <p:txBody>
          <a:bodyPr>
            <a:noAutofit/>
          </a:bodyPr>
          <a:lstStyle/>
          <a:p>
            <a:pPr marL="0" indent="0" algn="just">
              <a:buNone/>
            </a:pPr>
            <a:r>
              <a:rPr lang="en-US" sz="2400" b="1" u="sng" dirty="0" smtClean="0"/>
              <a:t>Mathematics and Economics</a:t>
            </a:r>
          </a:p>
          <a:p>
            <a:pPr algn="just"/>
            <a:r>
              <a:rPr lang="en-US" sz="2400" dirty="0" smtClean="0"/>
              <a:t>Trade cycles</a:t>
            </a:r>
          </a:p>
          <a:p>
            <a:pPr algn="just"/>
            <a:r>
              <a:rPr lang="en-US" sz="2400" dirty="0" smtClean="0"/>
              <a:t>Volume of trade</a:t>
            </a:r>
          </a:p>
          <a:p>
            <a:pPr algn="just"/>
            <a:r>
              <a:rPr lang="en-US" sz="2400" dirty="0" smtClean="0"/>
              <a:t>Public money</a:t>
            </a:r>
          </a:p>
          <a:p>
            <a:pPr algn="just"/>
            <a:r>
              <a:rPr lang="en-US" sz="2400" dirty="0" smtClean="0"/>
              <a:t>Trend of exports and imports</a:t>
            </a:r>
          </a:p>
          <a:p>
            <a:pPr marL="0" indent="0" algn="just">
              <a:buNone/>
            </a:pPr>
            <a:r>
              <a:rPr lang="en-US" sz="2400" b="1" u="sng" dirty="0" err="1" smtClean="0"/>
              <a:t>Maths</a:t>
            </a:r>
            <a:r>
              <a:rPr lang="en-US" sz="2400" b="1" u="sng" dirty="0" smtClean="0"/>
              <a:t> &amp; Fine Arts</a:t>
            </a:r>
          </a:p>
          <a:p>
            <a:pPr algn="just"/>
            <a:r>
              <a:rPr lang="en-US" sz="2400" dirty="0" smtClean="0"/>
              <a:t>Arts uses the mathematical ideas of ratio and proportion , including similarity and scale</a:t>
            </a:r>
          </a:p>
          <a:p>
            <a:pPr algn="just"/>
            <a:r>
              <a:rPr lang="en-US" sz="2400" dirty="0" smtClean="0"/>
              <a:t>Appreciation of rhythm in music, proportion , balance and symmetry postulates a mathematical mind.</a:t>
            </a:r>
          </a:p>
          <a:p>
            <a:pPr marL="0" indent="0" algn="just">
              <a:buNone/>
            </a:pPr>
            <a:r>
              <a:rPr lang="en-US" sz="2400" b="1" u="sng" dirty="0" smtClean="0"/>
              <a:t>Mathematics and History</a:t>
            </a:r>
          </a:p>
          <a:p>
            <a:pPr algn="just"/>
            <a:r>
              <a:rPr lang="en-US" sz="2400" dirty="0" err="1" smtClean="0"/>
              <a:t>Maths</a:t>
            </a:r>
            <a:r>
              <a:rPr lang="en-US" sz="2400" dirty="0" smtClean="0"/>
              <a:t> helps to calculate dates </a:t>
            </a:r>
          </a:p>
          <a:p>
            <a:pPr algn="just"/>
            <a:r>
              <a:rPr lang="en-US" sz="2400" dirty="0" smtClean="0"/>
              <a:t>Alexander invaded  India in 327 BC then how many years passes the occurrence of the said event?</a:t>
            </a:r>
            <a:endParaRPr lang="en-IN" sz="2400" dirty="0"/>
          </a:p>
        </p:txBody>
      </p:sp>
    </p:spTree>
    <p:extLst>
      <p:ext uri="{BB962C8B-B14F-4D97-AF65-F5344CB8AC3E}">
        <p14:creationId xmlns:p14="http://schemas.microsoft.com/office/powerpoint/2010/main" val="798787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066800" y="927463"/>
            <a:ext cx="10058400" cy="5107577"/>
          </a:xfrm>
        </p:spPr>
        <p:txBody>
          <a:bodyPr>
            <a:normAutofit/>
          </a:bodyPr>
          <a:lstStyle/>
          <a:p>
            <a:pPr algn="just"/>
            <a:r>
              <a:rPr lang="en-US" sz="2400" b="1" u="sng" dirty="0" err="1" smtClean="0"/>
              <a:t>Maths</a:t>
            </a:r>
            <a:r>
              <a:rPr lang="en-US" sz="2400" b="1" u="sng" dirty="0" smtClean="0"/>
              <a:t> &amp; Language</a:t>
            </a:r>
          </a:p>
          <a:p>
            <a:pPr algn="just"/>
            <a:r>
              <a:rPr lang="en-US" sz="2400" dirty="0" err="1" smtClean="0"/>
              <a:t>Maths</a:t>
            </a:r>
            <a:r>
              <a:rPr lang="en-US" sz="2400" dirty="0" smtClean="0"/>
              <a:t> &amp; Writing</a:t>
            </a:r>
          </a:p>
          <a:p>
            <a:pPr algn="just"/>
            <a:r>
              <a:rPr lang="en-US" sz="2400" dirty="0" smtClean="0"/>
              <a:t>A </a:t>
            </a:r>
            <a:r>
              <a:rPr lang="en-US" sz="2400" dirty="0" err="1" smtClean="0"/>
              <a:t>maths</a:t>
            </a:r>
            <a:r>
              <a:rPr lang="en-US" sz="2400" dirty="0" smtClean="0"/>
              <a:t> teacher teaches about drawing a pie chart and ask them to write a interpretation in their own words.</a:t>
            </a:r>
          </a:p>
          <a:p>
            <a:pPr algn="just"/>
            <a:r>
              <a:rPr lang="en-US" sz="2400" dirty="0" err="1" smtClean="0"/>
              <a:t>Maths</a:t>
            </a:r>
            <a:r>
              <a:rPr lang="en-US" sz="2400" dirty="0" smtClean="0"/>
              <a:t> &amp; Reading</a:t>
            </a:r>
          </a:p>
          <a:p>
            <a:pPr algn="just"/>
            <a:r>
              <a:rPr lang="en-US" sz="2400" dirty="0" smtClean="0"/>
              <a:t>Students read about the work of great </a:t>
            </a:r>
            <a:r>
              <a:rPr lang="en-US" sz="2400" dirty="0" err="1" smtClean="0"/>
              <a:t>mathematiciams</a:t>
            </a:r>
            <a:endParaRPr lang="en-US" sz="2400" dirty="0" smtClean="0"/>
          </a:p>
          <a:p>
            <a:pPr algn="just"/>
            <a:r>
              <a:rPr lang="en-US" sz="2400" dirty="0" smtClean="0"/>
              <a:t>Students makes poems in numbers.</a:t>
            </a:r>
            <a:endParaRPr lang="en-IN" sz="2400" dirty="0"/>
          </a:p>
        </p:txBody>
      </p:sp>
    </p:spTree>
    <p:extLst>
      <p:ext uri="{BB962C8B-B14F-4D97-AF65-F5344CB8AC3E}">
        <p14:creationId xmlns:p14="http://schemas.microsoft.com/office/powerpoint/2010/main" val="358499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066800" y="642594"/>
            <a:ext cx="10058400" cy="5392446"/>
          </a:xfrm>
        </p:spPr>
        <p:txBody>
          <a:bodyPr/>
          <a:lstStyle/>
          <a:p>
            <a:r>
              <a:rPr lang="en-US" sz="2800" b="1" dirty="0" smtClean="0">
                <a:solidFill>
                  <a:srgbClr val="FF0000"/>
                </a:solidFill>
              </a:rPr>
              <a:t>Language and other subjects</a:t>
            </a:r>
          </a:p>
          <a:p>
            <a:pPr marL="0" indent="0">
              <a:buNone/>
            </a:pPr>
            <a:r>
              <a:rPr lang="en-US" b="1" u="sng" dirty="0" smtClean="0"/>
              <a:t>Language &amp; History</a:t>
            </a:r>
          </a:p>
          <a:p>
            <a:r>
              <a:rPr lang="en-US" dirty="0" smtClean="0"/>
              <a:t>Essay writing can be planned on historical themes to make them more </a:t>
            </a:r>
            <a:r>
              <a:rPr lang="en-US" dirty="0" err="1" smtClean="0"/>
              <a:t>meaningful,by</a:t>
            </a:r>
            <a:r>
              <a:rPr lang="en-US" dirty="0" smtClean="0"/>
              <a:t> associating with past events lie building of Taj Mahal.</a:t>
            </a:r>
          </a:p>
          <a:p>
            <a:r>
              <a:rPr lang="en-US" dirty="0" smtClean="0"/>
              <a:t>Students cab </a:t>
            </a:r>
            <a:r>
              <a:rPr lang="en-US" dirty="0" err="1" smtClean="0"/>
              <a:t>wrie</a:t>
            </a:r>
            <a:r>
              <a:rPr lang="en-US" dirty="0" smtClean="0"/>
              <a:t> plays, stories or poems on historical events.</a:t>
            </a:r>
          </a:p>
          <a:p>
            <a:r>
              <a:rPr lang="en-US" dirty="0" smtClean="0"/>
              <a:t>Celebrating national days by having debate and discussion.</a:t>
            </a:r>
          </a:p>
          <a:p>
            <a:pPr marL="0" indent="0">
              <a:buNone/>
            </a:pPr>
            <a:r>
              <a:rPr lang="en-US" b="1" u="sng" dirty="0" smtClean="0"/>
              <a:t>Language and Geography</a:t>
            </a:r>
          </a:p>
          <a:p>
            <a:r>
              <a:rPr lang="en-US" dirty="0" smtClean="0"/>
              <a:t>Geographical features have been source of inspiration to innumerable poets. Ex: Wordsworth’s Daffodil.</a:t>
            </a:r>
          </a:p>
          <a:p>
            <a:r>
              <a:rPr lang="en-US" dirty="0" smtClean="0"/>
              <a:t>Read books on travel.</a:t>
            </a:r>
          </a:p>
          <a:p>
            <a:r>
              <a:rPr lang="en-US" dirty="0" smtClean="0"/>
              <a:t>Include exclusions to study environment and students would get an inspiration to write poems on changing seasons, scenic beauty.</a:t>
            </a:r>
          </a:p>
          <a:p>
            <a:r>
              <a:rPr lang="en-US" dirty="0" smtClean="0"/>
              <a:t>Ideal </a:t>
            </a:r>
            <a:r>
              <a:rPr lang="en-US" dirty="0" err="1" smtClean="0"/>
              <a:t>destiantions</a:t>
            </a:r>
            <a:r>
              <a:rPr lang="en-US" dirty="0" smtClean="0"/>
              <a:t>.</a:t>
            </a:r>
            <a:endParaRPr lang="en-IN" dirty="0"/>
          </a:p>
        </p:txBody>
      </p:sp>
    </p:spTree>
    <p:extLst>
      <p:ext uri="{BB962C8B-B14F-4D97-AF65-F5344CB8AC3E}">
        <p14:creationId xmlns:p14="http://schemas.microsoft.com/office/powerpoint/2010/main" val="2087642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a:xfrm>
            <a:off x="1066800" y="1802674"/>
            <a:ext cx="10058400" cy="4232366"/>
          </a:xfrm>
        </p:spPr>
        <p:txBody>
          <a:bodyPr>
            <a:normAutofit/>
          </a:bodyPr>
          <a:lstStyle/>
          <a:p>
            <a:pPr marL="0" indent="0" algn="just">
              <a:buNone/>
            </a:pPr>
            <a:r>
              <a:rPr lang="en-US" sz="2400" b="1" u="sng" dirty="0" smtClean="0"/>
              <a:t>Language and Science</a:t>
            </a:r>
          </a:p>
          <a:p>
            <a:pPr algn="just"/>
            <a:r>
              <a:rPr lang="en-US" sz="2400" dirty="0" smtClean="0"/>
              <a:t>Interest in science can be best inculcated by explaining the miracles of science artistically.</a:t>
            </a:r>
          </a:p>
          <a:p>
            <a:pPr algn="just"/>
            <a:r>
              <a:rPr lang="en-US" sz="2400" dirty="0" smtClean="0"/>
              <a:t>Lives of great scientists.</a:t>
            </a:r>
          </a:p>
          <a:p>
            <a:pPr marL="0" indent="0" algn="just">
              <a:buNone/>
            </a:pPr>
            <a:r>
              <a:rPr lang="en-US" sz="2400" b="1" u="sng" dirty="0" smtClean="0"/>
              <a:t>Language and </a:t>
            </a:r>
            <a:r>
              <a:rPr lang="en-US" sz="2400" b="1" u="sng" dirty="0" err="1" smtClean="0"/>
              <a:t>Maths</a:t>
            </a:r>
            <a:endParaRPr lang="en-US" sz="2400" b="1" u="sng" dirty="0" smtClean="0"/>
          </a:p>
          <a:p>
            <a:pPr algn="just"/>
            <a:r>
              <a:rPr lang="en-US" sz="2400" dirty="0" smtClean="0"/>
              <a:t>Make a pie chart of time spent by you in a day  and give to your partner.</a:t>
            </a:r>
          </a:p>
          <a:p>
            <a:pPr algn="just"/>
            <a:r>
              <a:rPr lang="en-US" sz="2400" dirty="0" smtClean="0"/>
              <a:t>Read about the life history of a mathematicians.</a:t>
            </a:r>
          </a:p>
          <a:p>
            <a:pPr algn="just"/>
            <a:r>
              <a:rPr lang="en-US" sz="2400" dirty="0" smtClean="0"/>
              <a:t>Invention by zero by </a:t>
            </a:r>
            <a:r>
              <a:rPr lang="en-US" sz="2400" dirty="0" err="1" smtClean="0"/>
              <a:t>Aryabhatta</a:t>
            </a:r>
            <a:endParaRPr lang="en-IN" sz="2400" dirty="0"/>
          </a:p>
        </p:txBody>
      </p:sp>
    </p:spTree>
    <p:extLst>
      <p:ext uri="{BB962C8B-B14F-4D97-AF65-F5344CB8AC3E}">
        <p14:creationId xmlns:p14="http://schemas.microsoft.com/office/powerpoint/2010/main" val="3819860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927463" y="378823"/>
            <a:ext cx="10197737" cy="5656217"/>
          </a:xfrm>
        </p:spPr>
        <p:txBody>
          <a:bodyPr>
            <a:normAutofit fontScale="85000" lnSpcReduction="20000"/>
          </a:bodyPr>
          <a:lstStyle/>
          <a:p>
            <a:pPr marL="0" indent="0">
              <a:buNone/>
            </a:pPr>
            <a:r>
              <a:rPr lang="en-US" sz="3800" b="1" dirty="0" smtClean="0">
                <a:solidFill>
                  <a:srgbClr val="FF0000"/>
                </a:solidFill>
              </a:rPr>
              <a:t>Geography with other subjects</a:t>
            </a:r>
          </a:p>
          <a:p>
            <a:pPr marL="0" indent="0">
              <a:buNone/>
            </a:pPr>
            <a:r>
              <a:rPr lang="en-US" sz="2200" b="1" u="sng" dirty="0" smtClean="0"/>
              <a:t>Geography with </a:t>
            </a:r>
            <a:r>
              <a:rPr lang="en-US" sz="2200" b="1" u="sng" dirty="0" err="1" smtClean="0"/>
              <a:t>maths</a:t>
            </a:r>
            <a:endParaRPr lang="en-US" sz="2200" b="1" u="sng" dirty="0" smtClean="0"/>
          </a:p>
          <a:p>
            <a:r>
              <a:rPr lang="en-US" sz="2200" dirty="0" smtClean="0"/>
              <a:t>Triangle, Angles, Cones, Volume, Measurements</a:t>
            </a:r>
          </a:p>
          <a:p>
            <a:pPr marL="0" indent="0">
              <a:buNone/>
            </a:pPr>
            <a:r>
              <a:rPr lang="en-US" sz="2200" b="1" u="sng" dirty="0" smtClean="0"/>
              <a:t>Geography with science</a:t>
            </a:r>
          </a:p>
          <a:p>
            <a:r>
              <a:rPr lang="en-US" sz="2200" dirty="0" smtClean="0"/>
              <a:t>Tectonic </a:t>
            </a:r>
            <a:r>
              <a:rPr lang="en-US" sz="2200" dirty="0" err="1" smtClean="0"/>
              <a:t>plates,Layers</a:t>
            </a:r>
            <a:r>
              <a:rPr lang="en-US" sz="2200" dirty="0" smtClean="0"/>
              <a:t> of the earth, Creation of new land, Effects of pressure, Environmental changes</a:t>
            </a:r>
          </a:p>
          <a:p>
            <a:pPr marL="0" indent="0">
              <a:buNone/>
            </a:pPr>
            <a:r>
              <a:rPr lang="en-US" sz="2200" b="1" u="sng" dirty="0" smtClean="0"/>
              <a:t>Geography with social sciences</a:t>
            </a:r>
          </a:p>
          <a:p>
            <a:r>
              <a:rPr lang="en-US" sz="2200" dirty="0" smtClean="0"/>
              <a:t>Latitude &amp; longitude</a:t>
            </a:r>
          </a:p>
          <a:p>
            <a:r>
              <a:rPr lang="en-US" sz="2200" dirty="0" smtClean="0"/>
              <a:t>Landforms</a:t>
            </a:r>
          </a:p>
          <a:p>
            <a:r>
              <a:rPr lang="en-US" sz="2200" dirty="0" smtClean="0"/>
              <a:t>Mapping</a:t>
            </a:r>
          </a:p>
          <a:p>
            <a:r>
              <a:rPr lang="en-US" sz="2200" dirty="0" smtClean="0"/>
              <a:t>Current events</a:t>
            </a:r>
          </a:p>
          <a:p>
            <a:r>
              <a:rPr lang="en-US" sz="2200" dirty="0" smtClean="0"/>
              <a:t>Geography with Language</a:t>
            </a:r>
          </a:p>
          <a:p>
            <a:r>
              <a:rPr lang="en-US" sz="2200" dirty="0" smtClean="0"/>
              <a:t>Sequencing of events</a:t>
            </a:r>
          </a:p>
          <a:p>
            <a:r>
              <a:rPr lang="en-US" sz="2200" dirty="0" smtClean="0"/>
              <a:t>Research –note taking</a:t>
            </a:r>
          </a:p>
          <a:p>
            <a:r>
              <a:rPr lang="en-US" sz="2200" dirty="0" smtClean="0"/>
              <a:t>Descriptive mode</a:t>
            </a:r>
          </a:p>
          <a:p>
            <a:r>
              <a:rPr lang="en-US" sz="2200" dirty="0" smtClean="0"/>
              <a:t>Non fiction reading</a:t>
            </a:r>
            <a:endParaRPr lang="en-IN" sz="2200" dirty="0"/>
          </a:p>
        </p:txBody>
      </p:sp>
    </p:spTree>
    <p:extLst>
      <p:ext uri="{BB962C8B-B14F-4D97-AF65-F5344CB8AC3E}">
        <p14:creationId xmlns:p14="http://schemas.microsoft.com/office/powerpoint/2010/main" val="862075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stretch>
            <a:fillRect/>
          </a:stretch>
        </p:blipFill>
        <p:spPr>
          <a:xfrm>
            <a:off x="3187337" y="2491715"/>
            <a:ext cx="5185953" cy="3517199"/>
          </a:xfrm>
          <a:prstGeom prst="rect">
            <a:avLst/>
          </a:prstGeom>
        </p:spPr>
      </p:pic>
    </p:spTree>
    <p:extLst>
      <p:ext uri="{BB962C8B-B14F-4D97-AF65-F5344CB8AC3E}">
        <p14:creationId xmlns:p14="http://schemas.microsoft.com/office/powerpoint/2010/main" val="2349237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marL="0" indent="0">
              <a:buNone/>
            </a:pPr>
            <a:endParaRPr lang="en-US" sz="4800" b="1" dirty="0" smtClean="0">
              <a:solidFill>
                <a:srgbClr val="7030A0"/>
              </a:solidFill>
            </a:endParaRPr>
          </a:p>
          <a:p>
            <a:pPr marL="0" indent="0">
              <a:buNone/>
            </a:pPr>
            <a:r>
              <a:rPr lang="en-US" sz="4800" b="1">
                <a:solidFill>
                  <a:srgbClr val="7030A0"/>
                </a:solidFill>
              </a:rPr>
              <a:t> </a:t>
            </a:r>
            <a:r>
              <a:rPr lang="en-US" sz="4800" b="1" smtClean="0">
                <a:solidFill>
                  <a:srgbClr val="7030A0"/>
                </a:solidFill>
              </a:rPr>
              <a:t>  </a:t>
            </a:r>
            <a:r>
              <a:rPr lang="en-US" sz="4800" b="1" smtClean="0">
                <a:solidFill>
                  <a:srgbClr val="7030A0"/>
                </a:solidFill>
              </a:rPr>
              <a:t>TYPES </a:t>
            </a:r>
            <a:r>
              <a:rPr lang="en-US" sz="4800" b="1" dirty="0" smtClean="0">
                <a:solidFill>
                  <a:srgbClr val="7030A0"/>
                </a:solidFill>
              </a:rPr>
              <a:t>OF </a:t>
            </a:r>
            <a:r>
              <a:rPr lang="en-US" sz="4800" b="1" dirty="0">
                <a:solidFill>
                  <a:srgbClr val="7030A0"/>
                </a:solidFill>
              </a:rPr>
              <a:t>CORRELATION STUDIES</a:t>
            </a:r>
            <a:endParaRPr lang="en-IN" sz="4800" dirty="0"/>
          </a:p>
        </p:txBody>
      </p:sp>
    </p:spTree>
    <p:extLst>
      <p:ext uri="{BB962C8B-B14F-4D97-AF65-F5344CB8AC3E}">
        <p14:creationId xmlns:p14="http://schemas.microsoft.com/office/powerpoint/2010/main" val="79106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8625840" cy="1133955"/>
          </a:xfrm>
          <a:solidFill>
            <a:srgbClr val="FFFF00"/>
          </a:solidFill>
        </p:spPr>
        <p:txBody>
          <a:bodyPr/>
          <a:lstStyle/>
          <a:p>
            <a:r>
              <a:rPr lang="en-US" b="1" dirty="0" smtClean="0"/>
              <a:t>Types of Correlation Studies </a:t>
            </a:r>
            <a:endParaRPr lang="en-IN" b="1" dirty="0"/>
          </a:p>
        </p:txBody>
      </p:sp>
      <p:sp>
        <p:nvSpPr>
          <p:cNvPr id="3" name="Content Placeholder 2"/>
          <p:cNvSpPr>
            <a:spLocks noGrp="1"/>
          </p:cNvSpPr>
          <p:nvPr>
            <p:ph idx="1"/>
          </p:nvPr>
        </p:nvSpPr>
        <p:spPr/>
        <p:txBody>
          <a:bodyPr>
            <a:normAutofit/>
          </a:bodyPr>
          <a:lstStyle/>
          <a:p>
            <a:r>
              <a:rPr lang="en-US" sz="2400" b="1" dirty="0" smtClean="0"/>
              <a:t>Correlation with Practical Life:</a:t>
            </a:r>
            <a:r>
              <a:rPr lang="en-US" sz="2400" dirty="0" smtClean="0"/>
              <a:t> Correlation of the given subject with daily activities.</a:t>
            </a:r>
          </a:p>
          <a:p>
            <a:r>
              <a:rPr lang="en-US" sz="2400" b="1" dirty="0" smtClean="0"/>
              <a:t>Vertical/ Internal Correlation :</a:t>
            </a:r>
            <a:r>
              <a:rPr lang="en-US" sz="2400" dirty="0" smtClean="0"/>
              <a:t> Correlation between the different branches of a given subject.</a:t>
            </a:r>
          </a:p>
          <a:p>
            <a:r>
              <a:rPr lang="en-US" sz="2400" b="1" dirty="0" smtClean="0"/>
              <a:t>Horizontal/External Correlation: </a:t>
            </a:r>
            <a:r>
              <a:rPr lang="en-US" sz="2400" dirty="0" smtClean="0"/>
              <a:t>Correlation between the given subject and other subjects.</a:t>
            </a:r>
            <a:endParaRPr lang="en-IN" sz="2400" dirty="0"/>
          </a:p>
        </p:txBody>
      </p:sp>
    </p:spTree>
    <p:extLst>
      <p:ext uri="{BB962C8B-B14F-4D97-AF65-F5344CB8AC3E}">
        <p14:creationId xmlns:p14="http://schemas.microsoft.com/office/powerpoint/2010/main" val="4000823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24949"/>
          </a:xfrm>
          <a:solidFill>
            <a:srgbClr val="FFFF00"/>
          </a:solidFill>
        </p:spPr>
        <p:txBody>
          <a:bodyPr>
            <a:normAutofit fontScale="90000"/>
          </a:bodyPr>
          <a:lstStyle/>
          <a:p>
            <a:r>
              <a:rPr lang="en-US" b="1" dirty="0" smtClean="0"/>
              <a:t>CORRELATION WITH PRACTICAL LIFE</a:t>
            </a:r>
            <a:endParaRPr lang="en-IN" b="1" dirty="0"/>
          </a:p>
        </p:txBody>
      </p:sp>
      <p:sp>
        <p:nvSpPr>
          <p:cNvPr id="3" name="Content Placeholder 2"/>
          <p:cNvSpPr>
            <a:spLocks noGrp="1"/>
          </p:cNvSpPr>
          <p:nvPr>
            <p:ph idx="1"/>
          </p:nvPr>
        </p:nvSpPr>
        <p:spPr>
          <a:xfrm>
            <a:off x="1066800" y="1763485"/>
            <a:ext cx="10180320" cy="4715691"/>
          </a:xfrm>
        </p:spPr>
        <p:txBody>
          <a:bodyPr>
            <a:normAutofit/>
          </a:bodyPr>
          <a:lstStyle/>
          <a:p>
            <a:pPr algn="just"/>
            <a:r>
              <a:rPr lang="en-US" sz="2000" b="1" dirty="0" smtClean="0"/>
              <a:t>According to Herbert Spencer </a:t>
            </a:r>
            <a:r>
              <a:rPr lang="en-US" sz="2000" dirty="0" smtClean="0"/>
              <a:t>, the main aim of education is to prepare students for future life. This aim can be achieved only if education is correlated with life. Therefore, teaching of various subjects should be correlated with various aspects of life.</a:t>
            </a:r>
          </a:p>
          <a:p>
            <a:pPr algn="just"/>
            <a:r>
              <a:rPr lang="en-US" sz="2000" dirty="0" smtClean="0"/>
              <a:t>A subject is best understood when it is applicable too daily life.</a:t>
            </a:r>
          </a:p>
          <a:p>
            <a:pPr algn="just"/>
            <a:r>
              <a:rPr lang="en-US" sz="2000" dirty="0" smtClean="0"/>
              <a:t>Correlation of a subject with daily life is of the utmost importance in order to create interest in the subject .</a:t>
            </a:r>
          </a:p>
          <a:p>
            <a:pPr algn="just"/>
            <a:r>
              <a:rPr lang="en-US" sz="2000" dirty="0" smtClean="0"/>
              <a:t>Correlation with daily life makes the subject relevant instead of being only theory with no practical applications.</a:t>
            </a:r>
          </a:p>
          <a:p>
            <a:pPr algn="just"/>
            <a:r>
              <a:rPr lang="en-US" sz="2000" b="1" dirty="0" err="1" smtClean="0"/>
              <a:t>Maths</a:t>
            </a:r>
            <a:r>
              <a:rPr lang="en-US" sz="2000" b="1" dirty="0" smtClean="0"/>
              <a:t>: </a:t>
            </a:r>
            <a:r>
              <a:rPr lang="en-US" sz="2000" dirty="0" smtClean="0"/>
              <a:t>Apply the formula to calculate areas of rectangle or square to calculate area of classroom area or home.</a:t>
            </a:r>
          </a:p>
          <a:p>
            <a:pPr algn="just"/>
            <a:r>
              <a:rPr lang="en-US" sz="2000" b="1" dirty="0" smtClean="0"/>
              <a:t>Science : </a:t>
            </a:r>
            <a:r>
              <a:rPr lang="en-US" sz="2000" dirty="0" smtClean="0"/>
              <a:t>Give evidences of the scientific phenomena. E.g. droplets found in AC Car, Use of ALU Foil to pack foods.</a:t>
            </a:r>
          </a:p>
          <a:p>
            <a:pPr algn="just"/>
            <a:endParaRPr lang="en-IN" sz="2000" dirty="0"/>
          </a:p>
        </p:txBody>
      </p:sp>
    </p:spTree>
    <p:extLst>
      <p:ext uri="{BB962C8B-B14F-4D97-AF65-F5344CB8AC3E}">
        <p14:creationId xmlns:p14="http://schemas.microsoft.com/office/powerpoint/2010/main" val="1184468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9030789" cy="885760"/>
          </a:xfrm>
          <a:solidFill>
            <a:srgbClr val="FFFF00"/>
          </a:solidFill>
        </p:spPr>
        <p:txBody>
          <a:bodyPr/>
          <a:lstStyle/>
          <a:p>
            <a:r>
              <a:rPr lang="en-US" b="1" dirty="0" smtClean="0"/>
              <a:t>Vertical / Internal Correlation</a:t>
            </a:r>
            <a:endParaRPr lang="en-IN" b="1" dirty="0"/>
          </a:p>
        </p:txBody>
      </p:sp>
      <p:sp>
        <p:nvSpPr>
          <p:cNvPr id="3" name="Content Placeholder 2"/>
          <p:cNvSpPr>
            <a:spLocks noGrp="1"/>
          </p:cNvSpPr>
          <p:nvPr>
            <p:ph idx="1"/>
          </p:nvPr>
        </p:nvSpPr>
        <p:spPr>
          <a:xfrm>
            <a:off x="1066800" y="1828800"/>
            <a:ext cx="10058400" cy="4206240"/>
          </a:xfrm>
        </p:spPr>
        <p:txBody>
          <a:bodyPr>
            <a:normAutofit/>
          </a:bodyPr>
          <a:lstStyle/>
          <a:p>
            <a:pPr algn="just"/>
            <a:r>
              <a:rPr lang="en-US" sz="2400" dirty="0" smtClean="0"/>
              <a:t>This type of correlation indicates the relationship between different branches of a given subject.</a:t>
            </a:r>
          </a:p>
          <a:p>
            <a:pPr algn="just"/>
            <a:r>
              <a:rPr lang="en-US" sz="2400" dirty="0" smtClean="0"/>
              <a:t>It also includes correlation of different topics in the same branch of a given subject.</a:t>
            </a:r>
          </a:p>
          <a:p>
            <a:pPr algn="just"/>
            <a:r>
              <a:rPr lang="en-US" sz="2400" dirty="0" smtClean="0"/>
              <a:t>Branches of a subject many a times are taught by different teachers, such that each branch is treated  as a different entity.</a:t>
            </a:r>
          </a:p>
          <a:p>
            <a:pPr algn="just"/>
            <a:r>
              <a:rPr lang="en-US" sz="2400" dirty="0" smtClean="0"/>
              <a:t>Internal correlation is necessary for continuity of knowledge and understanding of the subject.</a:t>
            </a:r>
          </a:p>
        </p:txBody>
      </p:sp>
    </p:spTree>
    <p:extLst>
      <p:ext uri="{BB962C8B-B14F-4D97-AF65-F5344CB8AC3E}">
        <p14:creationId xmlns:p14="http://schemas.microsoft.com/office/powerpoint/2010/main" val="619198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a:xfrm>
            <a:off x="966651" y="1711234"/>
            <a:ext cx="10158549" cy="4323806"/>
          </a:xfrm>
        </p:spPr>
        <p:txBody>
          <a:bodyPr>
            <a:noAutofit/>
          </a:bodyPr>
          <a:lstStyle/>
          <a:p>
            <a:pPr algn="just"/>
            <a:r>
              <a:rPr lang="en-US" sz="2400" dirty="0"/>
              <a:t>A commerce teacher can take help of vertical correlation to make his/her students understand about trade, internal trade, external trade and export –import procedures etc.</a:t>
            </a:r>
          </a:p>
          <a:p>
            <a:pPr algn="just"/>
            <a:r>
              <a:rPr lang="en-US" sz="2400" dirty="0"/>
              <a:t>An economics teacher can take help of vertical correlation to  correlate production, consumption, distribution, exchange etc.</a:t>
            </a:r>
          </a:p>
          <a:p>
            <a:pPr algn="just"/>
            <a:r>
              <a:rPr lang="en-US" sz="2400" dirty="0"/>
              <a:t>A science teacher uses vertical correlation to correlate physics and chemistry, chemistry and biology and physics, or biology and physics </a:t>
            </a:r>
            <a:r>
              <a:rPr lang="en-US" sz="2400" dirty="0" smtClean="0"/>
              <a:t>etc.</a:t>
            </a:r>
          </a:p>
        </p:txBody>
      </p:sp>
    </p:spTree>
    <p:extLst>
      <p:ext uri="{BB962C8B-B14F-4D97-AF65-F5344CB8AC3E}">
        <p14:creationId xmlns:p14="http://schemas.microsoft.com/office/powerpoint/2010/main" val="13700565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066800" y="642594"/>
            <a:ext cx="10058400" cy="5392446"/>
          </a:xfrm>
        </p:spPr>
        <p:txBody>
          <a:bodyPr>
            <a:normAutofit/>
          </a:bodyPr>
          <a:lstStyle/>
          <a:p>
            <a:pPr algn="just"/>
            <a:r>
              <a:rPr lang="en-US" sz="2400" dirty="0"/>
              <a:t>A mathematics teacher would use vertical correlation to correlate Arithmetic and Algebra  or Algebra and Geometry etc.</a:t>
            </a:r>
          </a:p>
          <a:p>
            <a:pPr algn="just"/>
            <a:r>
              <a:rPr lang="en-US" sz="2400" dirty="0"/>
              <a:t>A history teacher would use vertical correlation to correlate History of early age to ancient or medieval or modern or to correlate political history to economic history or social history or to correlate ancient history to economic history or world history to local history</a:t>
            </a:r>
            <a:r>
              <a:rPr lang="en-US" sz="2400" dirty="0" smtClean="0"/>
              <a:t>.</a:t>
            </a:r>
          </a:p>
          <a:p>
            <a:pPr algn="just"/>
            <a:r>
              <a:rPr lang="en-US" sz="2400" dirty="0" smtClean="0"/>
              <a:t>A Geography teacher would use vertical correlation to correlate physical geography with human geography or economic geography with political geography or physical geography with historical geography.</a:t>
            </a:r>
          </a:p>
          <a:p>
            <a:pPr algn="just"/>
            <a:r>
              <a:rPr lang="en-US" sz="2400" dirty="0" smtClean="0"/>
              <a:t>A language teacher would use vertical correlation to correlate poetry, prose, grammar, composition.</a:t>
            </a:r>
            <a:endParaRPr lang="en-IN" sz="2400" dirty="0"/>
          </a:p>
        </p:txBody>
      </p:sp>
    </p:spTree>
    <p:extLst>
      <p:ext uri="{BB962C8B-B14F-4D97-AF65-F5344CB8AC3E}">
        <p14:creationId xmlns:p14="http://schemas.microsoft.com/office/powerpoint/2010/main" val="15182563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46572"/>
          </a:xfrm>
          <a:solidFill>
            <a:srgbClr val="FFFF00"/>
          </a:solidFill>
        </p:spPr>
        <p:txBody>
          <a:bodyPr>
            <a:normAutofit/>
          </a:bodyPr>
          <a:lstStyle/>
          <a:p>
            <a:r>
              <a:rPr lang="en-US" sz="4000" b="1" dirty="0" smtClean="0"/>
              <a:t>HORIZONTAL/EXTERNAL CORRELATION</a:t>
            </a:r>
            <a:endParaRPr lang="en-IN" sz="4000" b="1" dirty="0"/>
          </a:p>
        </p:txBody>
      </p:sp>
      <p:sp>
        <p:nvSpPr>
          <p:cNvPr id="3" name="Content Placeholder 2"/>
          <p:cNvSpPr>
            <a:spLocks noGrp="1"/>
          </p:cNvSpPr>
          <p:nvPr>
            <p:ph idx="1"/>
          </p:nvPr>
        </p:nvSpPr>
        <p:spPr/>
        <p:txBody>
          <a:bodyPr>
            <a:normAutofit/>
          </a:bodyPr>
          <a:lstStyle/>
          <a:p>
            <a:pPr algn="just"/>
            <a:r>
              <a:rPr lang="en-US" sz="2400" dirty="0" smtClean="0"/>
              <a:t>This type of correlation is between different school subjects and a given school subject.</a:t>
            </a:r>
          </a:p>
          <a:p>
            <a:pPr algn="just"/>
            <a:r>
              <a:rPr lang="en-US" sz="2400" dirty="0" smtClean="0"/>
              <a:t>All subjects of the school curriculum contribute towards the realization of the aims of education.</a:t>
            </a:r>
          </a:p>
          <a:p>
            <a:pPr algn="just"/>
            <a:r>
              <a:rPr lang="en-US" sz="2400" dirty="0" smtClean="0"/>
              <a:t>Since they have the same purpose, study of one subject helps in the study of other subjects.</a:t>
            </a:r>
          </a:p>
          <a:p>
            <a:pPr algn="just"/>
            <a:r>
              <a:rPr lang="en-US" sz="2400" dirty="0" smtClean="0"/>
              <a:t>In horizontal correlation an attempt is made to co-ordinate the teaching of various subjects. This is done by  three methods- Casual, Systematic &amp; Concentric.</a:t>
            </a:r>
          </a:p>
          <a:p>
            <a:pPr algn="just"/>
            <a:endParaRPr lang="en-IN" sz="2400" dirty="0"/>
          </a:p>
        </p:txBody>
      </p:sp>
    </p:spTree>
    <p:extLst>
      <p:ext uri="{BB962C8B-B14F-4D97-AF65-F5344CB8AC3E}">
        <p14:creationId xmlns:p14="http://schemas.microsoft.com/office/powerpoint/2010/main" val="10187199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066800" y="1162594"/>
            <a:ext cx="10058400" cy="4872446"/>
          </a:xfrm>
        </p:spPr>
        <p:txBody>
          <a:bodyPr>
            <a:normAutofit/>
          </a:bodyPr>
          <a:lstStyle/>
          <a:p>
            <a:pPr algn="just"/>
            <a:r>
              <a:rPr lang="en-US" sz="2400" b="1" dirty="0" smtClean="0">
                <a:solidFill>
                  <a:srgbClr val="FF0000"/>
                </a:solidFill>
              </a:rPr>
              <a:t>Casual Correlation:</a:t>
            </a:r>
          </a:p>
          <a:p>
            <a:pPr algn="just"/>
            <a:r>
              <a:rPr lang="en-US" sz="2400" dirty="0" smtClean="0"/>
              <a:t>Here, teacher plays a prominent role.</a:t>
            </a:r>
          </a:p>
          <a:p>
            <a:pPr algn="just"/>
            <a:r>
              <a:rPr lang="en-US" sz="2400" dirty="0" smtClean="0"/>
              <a:t>Example: </a:t>
            </a:r>
          </a:p>
          <a:p>
            <a:pPr algn="just"/>
            <a:r>
              <a:rPr lang="en-US" sz="2400" b="1" u="sng" dirty="0" smtClean="0"/>
              <a:t>In the subject of </a:t>
            </a:r>
            <a:r>
              <a:rPr lang="en-US" sz="2400" b="1" u="sng" dirty="0" err="1" smtClean="0"/>
              <a:t>Economics:</a:t>
            </a:r>
            <a:r>
              <a:rPr lang="en-US" sz="2400" dirty="0" err="1" smtClean="0"/>
              <a:t>A</a:t>
            </a:r>
            <a:r>
              <a:rPr lang="en-US" sz="2400" dirty="0" smtClean="0"/>
              <a:t> teacher who is teaching production of cloth may explain to the students the geographical factors like soil, climate that are responsible for the production of cotton.</a:t>
            </a:r>
          </a:p>
          <a:p>
            <a:pPr algn="just"/>
            <a:r>
              <a:rPr lang="en-US" sz="2400" b="1" u="sng" dirty="0" smtClean="0"/>
              <a:t>In the subject of History : </a:t>
            </a:r>
            <a:r>
              <a:rPr lang="en-US" sz="2400" dirty="0" smtClean="0"/>
              <a:t>A teacher  teaching success of </a:t>
            </a:r>
            <a:r>
              <a:rPr lang="en-US" sz="2400" dirty="0" err="1" smtClean="0"/>
              <a:t>Shivaji</a:t>
            </a:r>
            <a:r>
              <a:rPr lang="en-US" sz="2400" dirty="0" smtClean="0"/>
              <a:t> would tell about the geographical conditions of that place.</a:t>
            </a:r>
            <a:endParaRPr lang="en-IN" sz="2400" dirty="0"/>
          </a:p>
        </p:txBody>
      </p:sp>
    </p:spTree>
    <p:extLst>
      <p:ext uri="{BB962C8B-B14F-4D97-AF65-F5344CB8AC3E}">
        <p14:creationId xmlns:p14="http://schemas.microsoft.com/office/powerpoint/2010/main" val="35985485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437</TotalTime>
  <Words>1252</Words>
  <Application>Microsoft Office PowerPoint</Application>
  <PresentationFormat>Widescreen</PresentationFormat>
  <Paragraphs>120</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Century Gothic</vt:lpstr>
      <vt:lpstr>Garamond</vt:lpstr>
      <vt:lpstr>Savon</vt:lpstr>
      <vt:lpstr>  UNIT-III   Correlation of studies  Concept, Meaning and significance of correlation Types of CORRELATION STUDIES</vt:lpstr>
      <vt:lpstr>PowerPoint Presentation</vt:lpstr>
      <vt:lpstr>Types of Correlation Studies </vt:lpstr>
      <vt:lpstr>CORRELATION WITH PRACTICAL LIFE</vt:lpstr>
      <vt:lpstr>Vertical / Internal Correlation</vt:lpstr>
      <vt:lpstr>PowerPoint Presentation</vt:lpstr>
      <vt:lpstr>PowerPoint Presentation</vt:lpstr>
      <vt:lpstr>HORIZONTAL/EXTERNAL CORRELATION</vt:lpstr>
      <vt:lpstr>PowerPoint Presentation</vt:lpstr>
      <vt:lpstr>PowerPoint Presentation</vt:lpstr>
      <vt:lpstr>Examples of Horizontal correlation examples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Correlation of studies  Concept, Meaning and significance of correlation</dc:title>
  <dc:creator>USER</dc:creator>
  <cp:lastModifiedBy>USER</cp:lastModifiedBy>
  <cp:revision>53</cp:revision>
  <dcterms:created xsi:type="dcterms:W3CDTF">2025-11-18T04:20:23Z</dcterms:created>
  <dcterms:modified xsi:type="dcterms:W3CDTF">2025-12-05T05:16:14Z</dcterms:modified>
</cp:coreProperties>
</file>