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8" r:id="rId2"/>
    <p:sldId id="256" r:id="rId3"/>
    <p:sldId id="257" r:id="rId4"/>
    <p:sldId id="258" r:id="rId5"/>
    <p:sldId id="259" r:id="rId6"/>
    <p:sldId id="260" r:id="rId7"/>
    <p:sldId id="261"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9" r:id="rId24"/>
    <p:sldId id="280" r:id="rId25"/>
    <p:sldId id="281" r:id="rId26"/>
    <p:sldId id="282" r:id="rId27"/>
    <p:sldId id="283" r:id="rId28"/>
    <p:sldId id="284" r:id="rId29"/>
    <p:sldId id="285" r:id="rId30"/>
    <p:sldId id="286" r:id="rId31"/>
    <p:sldId id="287" r:id="rId32"/>
    <p:sldId id="289" r:id="rId33"/>
    <p:sldId id="290" r:id="rId34"/>
    <p:sldId id="291" r:id="rId35"/>
    <p:sldId id="292" r:id="rId36"/>
    <p:sldId id="293" r:id="rId37"/>
    <p:sldId id="294" r:id="rId38"/>
    <p:sldId id="295" r:id="rId39"/>
    <p:sldId id="296" r:id="rId40"/>
    <p:sldId id="297" r:id="rId41"/>
    <p:sldId id="298" r:id="rId42"/>
    <p:sldId id="299" r:id="rId43"/>
    <p:sldId id="300" r:id="rId44"/>
    <p:sldId id="301" r:id="rId45"/>
    <p:sldId id="302" r:id="rId46"/>
    <p:sldId id="303" r:id="rId47"/>
    <p:sldId id="304" r:id="rId48"/>
    <p:sldId id="305" r:id="rId49"/>
    <p:sldId id="306" r:id="rId50"/>
    <p:sldId id="307" r:id="rId51"/>
    <p:sldId id="309" r:id="rId52"/>
    <p:sldId id="310" r:id="rId53"/>
    <p:sldId id="311" r:id="rId54"/>
    <p:sldId id="312" r:id="rId55"/>
    <p:sldId id="313" r:id="rId56"/>
    <p:sldId id="314" r:id="rId57"/>
    <p:sldId id="315" r:id="rId58"/>
    <p:sldId id="316" r:id="rId59"/>
    <p:sldId id="317" r:id="rId60"/>
    <p:sldId id="318" r:id="rId61"/>
    <p:sldId id="319" r:id="rId62"/>
    <p:sldId id="320" r:id="rId63"/>
    <p:sldId id="321" r:id="rId64"/>
    <p:sldId id="322" r:id="rId65"/>
    <p:sldId id="323" r:id="rId66"/>
    <p:sldId id="324" r:id="rId67"/>
    <p:sldId id="325" r:id="rId68"/>
    <p:sldId id="326" r:id="rId69"/>
    <p:sldId id="327" r:id="rId70"/>
    <p:sldId id="328" r:id="rId71"/>
    <p:sldId id="329" r:id="rId72"/>
    <p:sldId id="330" r:id="rId73"/>
    <p:sldId id="331" r:id="rId74"/>
    <p:sldId id="332" r:id="rId75"/>
    <p:sldId id="335" r:id="rId76"/>
    <p:sldId id="336" r:id="rId77"/>
    <p:sldId id="334" r:id="rId78"/>
    <p:sldId id="333" r:id="rId7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79" autoAdjust="0"/>
    <p:restoredTop sz="94660"/>
  </p:normalViewPr>
  <p:slideViewPr>
    <p:cSldViewPr snapToGrid="0">
      <p:cViewPr varScale="1">
        <p:scale>
          <a:sx n="70" d="100"/>
          <a:sy n="70" d="100"/>
        </p:scale>
        <p:origin x="66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IN"/>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CBC99599-E628-4639-A0B8-EC946F0D2F67}" type="datetimeFigureOut">
              <a:rPr lang="en-IN" smtClean="0"/>
              <a:t>24-04-2026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9DC8DE0-C32E-43F8-84F7-88A53800FCA1}" type="slidenum">
              <a:rPr lang="en-IN" smtClean="0"/>
              <a:t>‹#›</a:t>
            </a:fld>
            <a:endParaRPr lang="en-IN"/>
          </a:p>
        </p:txBody>
      </p:sp>
    </p:spTree>
    <p:extLst>
      <p:ext uri="{BB962C8B-B14F-4D97-AF65-F5344CB8AC3E}">
        <p14:creationId xmlns:p14="http://schemas.microsoft.com/office/powerpoint/2010/main" val="1928882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CBC99599-E628-4639-A0B8-EC946F0D2F67}" type="datetimeFigureOut">
              <a:rPr lang="en-IN" smtClean="0"/>
              <a:t>24-04-2026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9DC8DE0-C32E-43F8-84F7-88A53800FCA1}" type="slidenum">
              <a:rPr lang="en-IN" smtClean="0"/>
              <a:t>‹#›</a:t>
            </a:fld>
            <a:endParaRPr lang="en-IN"/>
          </a:p>
        </p:txBody>
      </p:sp>
    </p:spTree>
    <p:extLst>
      <p:ext uri="{BB962C8B-B14F-4D97-AF65-F5344CB8AC3E}">
        <p14:creationId xmlns:p14="http://schemas.microsoft.com/office/powerpoint/2010/main" val="841338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CBC99599-E628-4639-A0B8-EC946F0D2F67}" type="datetimeFigureOut">
              <a:rPr lang="en-IN" smtClean="0"/>
              <a:t>24-04-2026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9DC8DE0-C32E-43F8-84F7-88A53800FCA1}" type="slidenum">
              <a:rPr lang="en-IN" smtClean="0"/>
              <a:t>‹#›</a:t>
            </a:fld>
            <a:endParaRPr lang="en-IN"/>
          </a:p>
        </p:txBody>
      </p:sp>
    </p:spTree>
    <p:extLst>
      <p:ext uri="{BB962C8B-B14F-4D97-AF65-F5344CB8AC3E}">
        <p14:creationId xmlns:p14="http://schemas.microsoft.com/office/powerpoint/2010/main" val="1831242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CBC99599-E628-4639-A0B8-EC946F0D2F67}" type="datetimeFigureOut">
              <a:rPr lang="en-IN" smtClean="0"/>
              <a:t>24-04-2026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9DC8DE0-C32E-43F8-84F7-88A53800FCA1}" type="slidenum">
              <a:rPr lang="en-IN" smtClean="0"/>
              <a:t>‹#›</a:t>
            </a:fld>
            <a:endParaRPr lang="en-IN"/>
          </a:p>
        </p:txBody>
      </p:sp>
    </p:spTree>
    <p:extLst>
      <p:ext uri="{BB962C8B-B14F-4D97-AF65-F5344CB8AC3E}">
        <p14:creationId xmlns:p14="http://schemas.microsoft.com/office/powerpoint/2010/main" val="3817136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IN"/>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BC99599-E628-4639-A0B8-EC946F0D2F67}" type="datetimeFigureOut">
              <a:rPr lang="en-IN" smtClean="0"/>
              <a:t>24-04-2026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B9DC8DE0-C32E-43F8-84F7-88A53800FCA1}" type="slidenum">
              <a:rPr lang="en-IN" smtClean="0"/>
              <a:t>‹#›</a:t>
            </a:fld>
            <a:endParaRPr lang="en-IN"/>
          </a:p>
        </p:txBody>
      </p:sp>
    </p:spTree>
    <p:extLst>
      <p:ext uri="{BB962C8B-B14F-4D97-AF65-F5344CB8AC3E}">
        <p14:creationId xmlns:p14="http://schemas.microsoft.com/office/powerpoint/2010/main" val="4269071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CBC99599-E628-4639-A0B8-EC946F0D2F67}" type="datetimeFigureOut">
              <a:rPr lang="en-IN" smtClean="0"/>
              <a:t>24-04-2026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9DC8DE0-C32E-43F8-84F7-88A53800FCA1}" type="slidenum">
              <a:rPr lang="en-IN" smtClean="0"/>
              <a:t>‹#›</a:t>
            </a:fld>
            <a:endParaRPr lang="en-IN"/>
          </a:p>
        </p:txBody>
      </p:sp>
    </p:spTree>
    <p:extLst>
      <p:ext uri="{BB962C8B-B14F-4D97-AF65-F5344CB8AC3E}">
        <p14:creationId xmlns:p14="http://schemas.microsoft.com/office/powerpoint/2010/main" val="2855247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CBC99599-E628-4639-A0B8-EC946F0D2F67}" type="datetimeFigureOut">
              <a:rPr lang="en-IN" smtClean="0"/>
              <a:t>24-04-2026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B9DC8DE0-C32E-43F8-84F7-88A53800FCA1}" type="slidenum">
              <a:rPr lang="en-IN" smtClean="0"/>
              <a:t>‹#›</a:t>
            </a:fld>
            <a:endParaRPr lang="en-IN"/>
          </a:p>
        </p:txBody>
      </p:sp>
    </p:spTree>
    <p:extLst>
      <p:ext uri="{BB962C8B-B14F-4D97-AF65-F5344CB8AC3E}">
        <p14:creationId xmlns:p14="http://schemas.microsoft.com/office/powerpoint/2010/main" val="179950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CBC99599-E628-4639-A0B8-EC946F0D2F67}" type="datetimeFigureOut">
              <a:rPr lang="en-IN" smtClean="0"/>
              <a:t>24-04-2026</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B9DC8DE0-C32E-43F8-84F7-88A53800FCA1}" type="slidenum">
              <a:rPr lang="en-IN" smtClean="0"/>
              <a:t>‹#›</a:t>
            </a:fld>
            <a:endParaRPr lang="en-IN"/>
          </a:p>
        </p:txBody>
      </p:sp>
    </p:spTree>
    <p:extLst>
      <p:ext uri="{BB962C8B-B14F-4D97-AF65-F5344CB8AC3E}">
        <p14:creationId xmlns:p14="http://schemas.microsoft.com/office/powerpoint/2010/main" val="4254383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C99599-E628-4639-A0B8-EC946F0D2F67}" type="datetimeFigureOut">
              <a:rPr lang="en-IN" smtClean="0"/>
              <a:t>24-04-2026</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B9DC8DE0-C32E-43F8-84F7-88A53800FCA1}" type="slidenum">
              <a:rPr lang="en-IN" smtClean="0"/>
              <a:t>‹#›</a:t>
            </a:fld>
            <a:endParaRPr lang="en-IN"/>
          </a:p>
        </p:txBody>
      </p:sp>
    </p:spTree>
    <p:extLst>
      <p:ext uri="{BB962C8B-B14F-4D97-AF65-F5344CB8AC3E}">
        <p14:creationId xmlns:p14="http://schemas.microsoft.com/office/powerpoint/2010/main" val="10962534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BC99599-E628-4639-A0B8-EC946F0D2F67}" type="datetimeFigureOut">
              <a:rPr lang="en-IN" smtClean="0"/>
              <a:t>24-04-2026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9DC8DE0-C32E-43F8-84F7-88A53800FCA1}" type="slidenum">
              <a:rPr lang="en-IN" smtClean="0"/>
              <a:t>‹#›</a:t>
            </a:fld>
            <a:endParaRPr lang="en-IN"/>
          </a:p>
        </p:txBody>
      </p:sp>
    </p:spTree>
    <p:extLst>
      <p:ext uri="{BB962C8B-B14F-4D97-AF65-F5344CB8AC3E}">
        <p14:creationId xmlns:p14="http://schemas.microsoft.com/office/powerpoint/2010/main" val="2199381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IN"/>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BC99599-E628-4639-A0B8-EC946F0D2F67}" type="datetimeFigureOut">
              <a:rPr lang="en-IN" smtClean="0"/>
              <a:t>24-04-2026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B9DC8DE0-C32E-43F8-84F7-88A53800FCA1}" type="slidenum">
              <a:rPr lang="en-IN" smtClean="0"/>
              <a:t>‹#›</a:t>
            </a:fld>
            <a:endParaRPr lang="en-IN"/>
          </a:p>
        </p:txBody>
      </p:sp>
    </p:spTree>
    <p:extLst>
      <p:ext uri="{BB962C8B-B14F-4D97-AF65-F5344CB8AC3E}">
        <p14:creationId xmlns:p14="http://schemas.microsoft.com/office/powerpoint/2010/main" val="28671795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C99599-E628-4639-A0B8-EC946F0D2F67}" type="datetimeFigureOut">
              <a:rPr lang="en-IN" smtClean="0"/>
              <a:t>24-04-2026</a:t>
            </a:fld>
            <a:endParaRPr lang="en-IN"/>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9DC8DE0-C32E-43F8-84F7-88A53800FCA1}" type="slidenum">
              <a:rPr lang="en-IN" smtClean="0"/>
              <a:t>‹#›</a:t>
            </a:fld>
            <a:endParaRPr lang="en-IN"/>
          </a:p>
        </p:txBody>
      </p:sp>
    </p:spTree>
    <p:extLst>
      <p:ext uri="{BB962C8B-B14F-4D97-AF65-F5344CB8AC3E}">
        <p14:creationId xmlns:p14="http://schemas.microsoft.com/office/powerpoint/2010/main" val="27799370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en.wikipedia.org/wiki/Kasturba_Gandhi_Balika_Vidyalaya" TargetMode="External"/><Relationship Id="rId2" Type="http://schemas.openxmlformats.org/officeDocument/2006/relationships/hyperlink" Target="https://en.wikipedia.org/wiki/Beti_Bachao_Beti_Padhao" TargetMode="External"/><Relationship Id="rId1" Type="http://schemas.openxmlformats.org/officeDocument/2006/relationships/slideLayout" Target="../slideLayouts/slideLayout2.xml"/><Relationship Id="rId4" Type="http://schemas.openxmlformats.org/officeDocument/2006/relationships/hyperlink" Target="https://en.wikipedia.org/wiki/Udaan_Campaign"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en.wikipedia.org/wiki/Constitution_of_India"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en.wikipedia.org/wiki/National_Policy_on_Education" TargetMode="External"/><Relationship Id="rId2" Type="http://schemas.openxmlformats.org/officeDocument/2006/relationships/hyperlink" Target="https://en.wikipedia.org/wiki/Kothari_Commission"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en.wikipedia.org/wiki/University_Grants_Commission_(India)"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hyperlink" Target="https://en.wikipedia.org/wiki/Right_of_Children_to_Free_and_Compulsory_Education_Act,_2009"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en.wikipedia.org/wiki/Gender_equality" TargetMode="Externa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en.wikipedia.org/wiki/National_Education_Policy_2020" TargetMode="External"/><Relationship Id="rId2" Type="http://schemas.openxmlformats.org/officeDocument/2006/relationships/hyperlink" Target="https://en.wikipedia.org/wiki/National_Policy_on_Education" TargetMode="Externa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s://en.wikipedia.org/wiki/Gender_Parity_Index"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s://en.wikipedia.org/wiki/Kothari_Commission"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hyperlink" Target="https://yoursmartclass.com/kothari-commission-1964-66-and-women-education-a-detailed-insight/" TargetMode="External"/><Relationship Id="rId2" Type="http://schemas.openxmlformats.org/officeDocument/2006/relationships/hyperlink" Target="https://yoursmartclass.com/salient-features-of-the-national-policy-on-education-npe-1986/"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s://www.education.gov.in/mahila-samakhya-programme"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hyperlink" Target="https://en.wikipedia.org/wiki/Gross_enrolment_ratio"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3" Type="http://schemas.openxmlformats.org/officeDocument/2006/relationships/hyperlink" Target="https://en.wikipedia.org/wiki/Early_childhood_education" TargetMode="External"/><Relationship Id="rId2" Type="http://schemas.openxmlformats.org/officeDocument/2006/relationships/hyperlink" Target="https://educationforallinindia.com/district-primary-education-programme-dpep-1994/" TargetMode="External"/><Relationship Id="rId1" Type="http://schemas.openxmlformats.org/officeDocument/2006/relationships/slideLayout" Target="../slideLayouts/slideLayout2.xml"/><Relationship Id="rId5" Type="http://schemas.openxmlformats.org/officeDocument/2006/relationships/hyperlink" Target="https://en.wikipedia.org/wiki/National_Education_Policy_2020" TargetMode="External"/><Relationship Id="rId4" Type="http://schemas.openxmlformats.org/officeDocument/2006/relationships/hyperlink" Target="https://yoursmartclass.com/salient-features-of-the-national-policy-on-education-npe-1986/" TargetMode="External"/></Relationships>
</file>

<file path=ppt/slides/_rels/slide58.xml.rels><?xml version="1.0" encoding="UTF-8" standalone="yes"?>
<Relationships xmlns="http://schemas.openxmlformats.org/package/2006/relationships"><Relationship Id="rId2" Type="http://schemas.openxmlformats.org/officeDocument/2006/relationships/hyperlink" Target="https://yoursmartclass.com/salient-features-of-the-national-policy-on-education-npe-1986/" TargetMode="Externa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hyperlink" Target="https://en.wikipedia.org/wiki/National_Council_of_Women_in_India" TargetMode="Externa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hyperlink" Target="https://en.wikipedia.org/wiki/Durgabai_Deshmukh" TargetMode="Externa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hyperlink" Target="https://en.wikipedia.org/wiki/Science,_technology,_engineering,_and_mathematics" TargetMode="Externa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hyperlink" Target="http://ncw.nic.in/" TargetMode="Externa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solidFill>
            <a:srgbClr val="92D050"/>
          </a:solidFill>
          <a:ln>
            <a:solidFill>
              <a:srgbClr val="00B0F0"/>
            </a:solidFill>
          </a:ln>
        </p:spPr>
        <p:txBody>
          <a:bodyPr>
            <a:normAutofit fontScale="90000"/>
          </a:bodyPr>
          <a:lstStyle/>
          <a:p>
            <a:r>
              <a:rPr lang="en-US" b="1" dirty="0">
                <a:latin typeface="Times New Roman" panose="02020603050405020304" pitchFamily="18" charset="0"/>
                <a:cs typeface="Times New Roman" panose="02020603050405020304" pitchFamily="18" charset="0"/>
              </a:rPr>
              <a:t>Unit-IV Constitutional Provision, Education &amp; Empowerment of Women</a:t>
            </a:r>
            <a:endParaRPr lang="en-IN" dirty="0"/>
          </a:p>
        </p:txBody>
      </p:sp>
      <p:sp>
        <p:nvSpPr>
          <p:cNvPr id="3" name="Subtitle 2"/>
          <p:cNvSpPr>
            <a:spLocks noGrp="1"/>
          </p:cNvSpPr>
          <p:nvPr>
            <p:ph type="subTitle" idx="1"/>
          </p:nvPr>
        </p:nvSpPr>
        <p:spPr>
          <a:xfrm>
            <a:off x="6226629" y="5065485"/>
            <a:ext cx="5588000" cy="1262743"/>
          </a:xfrm>
          <a:solidFill>
            <a:schemeClr val="accent6">
              <a:lumMod val="60000"/>
              <a:lumOff val="40000"/>
            </a:schemeClr>
          </a:solidFill>
        </p:spPr>
        <p:txBody>
          <a:bodyPr>
            <a:normAutofit fontScale="85000" lnSpcReduction="20000"/>
          </a:bodyPr>
          <a:lstStyle/>
          <a:p>
            <a:r>
              <a:rPr lang="en-US" dirty="0" smtClean="0"/>
              <a:t>BY –</a:t>
            </a:r>
            <a:r>
              <a:rPr lang="en-US" dirty="0" err="1" smtClean="0"/>
              <a:t>Anuradha</a:t>
            </a:r>
            <a:r>
              <a:rPr lang="en-US" dirty="0" smtClean="0"/>
              <a:t> Roy</a:t>
            </a:r>
          </a:p>
          <a:p>
            <a:r>
              <a:rPr lang="en-US" dirty="0" smtClean="0"/>
              <a:t>Assistant Professor,</a:t>
            </a:r>
          </a:p>
          <a:p>
            <a:r>
              <a:rPr lang="en-US" dirty="0" smtClean="0"/>
              <a:t>Nazir Ajmal Memorial College of Education, </a:t>
            </a:r>
            <a:r>
              <a:rPr lang="en-US" dirty="0" err="1" smtClean="0"/>
              <a:t>Hojai</a:t>
            </a:r>
            <a:r>
              <a:rPr lang="en-US" dirty="0" smtClean="0"/>
              <a:t>, Assam</a:t>
            </a:r>
            <a:endParaRPr lang="en-IN" dirty="0"/>
          </a:p>
        </p:txBody>
      </p:sp>
    </p:spTree>
    <p:extLst>
      <p:ext uri="{BB962C8B-B14F-4D97-AF65-F5344CB8AC3E}">
        <p14:creationId xmlns:p14="http://schemas.microsoft.com/office/powerpoint/2010/main" val="42022499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Educational Provisions for Women's Equality</a:t>
            </a:r>
            <a:r>
              <a:rPr lang="en-US" b="1" dirty="0"/>
              <a:t/>
            </a:r>
            <a:br>
              <a:rPr lang="en-US" b="1" dirty="0"/>
            </a:br>
            <a:endParaRPr lang="en-IN" dirty="0"/>
          </a:p>
        </p:txBody>
      </p:sp>
      <p:sp>
        <p:nvSpPr>
          <p:cNvPr id="3" name="Content Placeholder 2"/>
          <p:cNvSpPr>
            <a:spLocks noGrp="1"/>
          </p:cNvSpPr>
          <p:nvPr>
            <p:ph idx="1"/>
          </p:nvPr>
        </p:nvSpPr>
        <p:spPr>
          <a:xfrm>
            <a:off x="718457" y="1397726"/>
            <a:ext cx="10635343" cy="4779237"/>
          </a:xfrm>
        </p:spPr>
        <p:txBody>
          <a:bodyPr>
            <a:normAutofit fontScale="92500" lnSpcReduction="10000"/>
          </a:bodyPr>
          <a:lstStyle/>
          <a:p>
            <a:r>
              <a:rPr lang="en-US" dirty="0">
                <a:latin typeface="Times New Roman" panose="02020603050405020304" pitchFamily="18" charset="0"/>
                <a:cs typeface="Times New Roman" panose="02020603050405020304" pitchFamily="18" charset="0"/>
              </a:rPr>
              <a:t>Education is both a right and a tool for empowerment. The Indian Constitution recognizes this by guaranteeing access to education for all, with special provisions for promoting female literacy and education</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smtClean="0">
                <a:latin typeface="Times New Roman" panose="02020603050405020304" pitchFamily="18" charset="0"/>
                <a:cs typeface="Times New Roman" panose="02020603050405020304" pitchFamily="18" charset="0"/>
              </a:rPr>
              <a:t> </a:t>
            </a:r>
            <a:r>
              <a:rPr lang="en-US" b="1" u="sng" dirty="0">
                <a:solidFill>
                  <a:srgbClr val="00B050"/>
                </a:solidFill>
                <a:latin typeface="Times New Roman" panose="02020603050405020304" pitchFamily="18" charset="0"/>
                <a:cs typeface="Times New Roman" panose="02020603050405020304" pitchFamily="18" charset="0"/>
              </a:rPr>
              <a:t>1. Article 21A – Right to Education (RTE)</a:t>
            </a:r>
          </a:p>
          <a:p>
            <a:r>
              <a:rPr lang="en-US" dirty="0">
                <a:latin typeface="Times New Roman" panose="02020603050405020304" pitchFamily="18" charset="0"/>
                <a:cs typeface="Times New Roman" panose="02020603050405020304" pitchFamily="18" charset="0"/>
              </a:rPr>
              <a:t>Introduced by the 86th Constitutional Amendment Act, 2002, this article provides</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State shall provide free and compulsory education to all children of the age of six to fourteen years</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Although gender-neutral, this provision has led to several schemes targeted at improving girls’ education</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The RTE Act mandates non-discrimination in school admission and education quality.</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574574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fontAlgn="base"/>
            <a:r>
              <a:rPr lang="en-US" b="1" dirty="0">
                <a:solidFill>
                  <a:srgbClr val="00B050"/>
                </a:solidFill>
                <a:latin typeface="Times New Roman" panose="02020603050405020304" pitchFamily="18" charset="0"/>
                <a:cs typeface="Times New Roman" panose="02020603050405020304" pitchFamily="18" charset="0"/>
              </a:rPr>
              <a:t>2. Article 15(3) – Special Provisions for Women in Education</a:t>
            </a:r>
          </a:p>
          <a:p>
            <a:pPr fontAlgn="base"/>
            <a:r>
              <a:rPr lang="en-US" dirty="0">
                <a:latin typeface="Times New Roman" panose="02020603050405020304" pitchFamily="18" charset="0"/>
                <a:cs typeface="Times New Roman" panose="02020603050405020304" pitchFamily="18" charset="0"/>
              </a:rPr>
              <a:t>This article allows the government to:</a:t>
            </a:r>
          </a:p>
          <a:p>
            <a:pPr fontAlgn="base"/>
            <a:r>
              <a:rPr lang="en-US" dirty="0">
                <a:latin typeface="Times New Roman" panose="02020603050405020304" pitchFamily="18" charset="0"/>
                <a:cs typeface="Times New Roman" panose="02020603050405020304" pitchFamily="18" charset="0"/>
              </a:rPr>
              <a:t>Reserve seats for girls in schools and colleges</a:t>
            </a:r>
          </a:p>
          <a:p>
            <a:pPr fontAlgn="base"/>
            <a:r>
              <a:rPr lang="en-US" dirty="0">
                <a:latin typeface="Times New Roman" panose="02020603050405020304" pitchFamily="18" charset="0"/>
                <a:cs typeface="Times New Roman" panose="02020603050405020304" pitchFamily="18" charset="0"/>
              </a:rPr>
              <a:t>Provide scholarships and hostels for female students</a:t>
            </a:r>
          </a:p>
          <a:p>
            <a:pPr fontAlgn="base"/>
            <a:r>
              <a:rPr lang="en-US" dirty="0">
                <a:latin typeface="Times New Roman" panose="02020603050405020304" pitchFamily="18" charset="0"/>
                <a:cs typeface="Times New Roman" panose="02020603050405020304" pitchFamily="18" charset="0"/>
              </a:rPr>
              <a:t>Introduce girl-centric policies in public education</a:t>
            </a:r>
          </a:p>
          <a:p>
            <a:endParaRPr lang="en-IN" dirty="0"/>
          </a:p>
        </p:txBody>
      </p:sp>
    </p:spTree>
    <p:extLst>
      <p:ext uri="{BB962C8B-B14F-4D97-AF65-F5344CB8AC3E}">
        <p14:creationId xmlns:p14="http://schemas.microsoft.com/office/powerpoint/2010/main" val="6789543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fontAlgn="base"/>
            <a:r>
              <a:rPr lang="en-US" b="1" dirty="0">
                <a:latin typeface="Times New Roman" panose="02020603050405020304" pitchFamily="18" charset="0"/>
                <a:cs typeface="Times New Roman" panose="02020603050405020304" pitchFamily="18" charset="0"/>
              </a:rPr>
              <a:t>3. Government Schemes Backed by Constitutional Provisions</a:t>
            </a:r>
          </a:p>
          <a:p>
            <a:pPr fontAlgn="base"/>
            <a:r>
              <a:rPr lang="en-US" dirty="0">
                <a:latin typeface="Times New Roman" panose="02020603050405020304" pitchFamily="18" charset="0"/>
                <a:cs typeface="Times New Roman" panose="02020603050405020304" pitchFamily="18" charset="0"/>
              </a:rPr>
              <a:t>Several government programs, </a:t>
            </a:r>
            <a:r>
              <a:rPr lang="en-US" b="1" dirty="0">
                <a:latin typeface="Times New Roman" panose="02020603050405020304" pitchFamily="18" charset="0"/>
                <a:cs typeface="Times New Roman" panose="02020603050405020304" pitchFamily="18" charset="0"/>
              </a:rPr>
              <a:t>rooted in constitutional values</a:t>
            </a:r>
            <a:r>
              <a:rPr lang="en-US" dirty="0">
                <a:latin typeface="Times New Roman" panose="02020603050405020304" pitchFamily="18" charset="0"/>
                <a:cs typeface="Times New Roman" panose="02020603050405020304" pitchFamily="18" charset="0"/>
              </a:rPr>
              <a:t>, promote female education:</a:t>
            </a:r>
          </a:p>
          <a:p>
            <a:pPr fontAlgn="base"/>
            <a:r>
              <a:rPr lang="en-US" b="1" u="sng" dirty="0" err="1">
                <a:latin typeface="Times New Roman" panose="02020603050405020304" pitchFamily="18" charset="0"/>
                <a:cs typeface="Times New Roman" panose="02020603050405020304" pitchFamily="18" charset="0"/>
                <a:hlinkClick r:id="rId2"/>
              </a:rPr>
              <a:t>Beti</a:t>
            </a:r>
            <a:r>
              <a:rPr lang="en-US" b="1" u="sng" dirty="0">
                <a:latin typeface="Times New Roman" panose="02020603050405020304" pitchFamily="18" charset="0"/>
                <a:cs typeface="Times New Roman" panose="02020603050405020304" pitchFamily="18" charset="0"/>
                <a:hlinkClick r:id="rId2"/>
              </a:rPr>
              <a:t> </a:t>
            </a:r>
            <a:r>
              <a:rPr lang="en-US" b="1" u="sng" dirty="0" err="1">
                <a:latin typeface="Times New Roman" panose="02020603050405020304" pitchFamily="18" charset="0"/>
                <a:cs typeface="Times New Roman" panose="02020603050405020304" pitchFamily="18" charset="0"/>
                <a:hlinkClick r:id="rId2"/>
              </a:rPr>
              <a:t>Bachao</a:t>
            </a:r>
            <a:r>
              <a:rPr lang="en-US" b="1" u="sng" dirty="0">
                <a:latin typeface="Times New Roman" panose="02020603050405020304" pitchFamily="18" charset="0"/>
                <a:cs typeface="Times New Roman" panose="02020603050405020304" pitchFamily="18" charset="0"/>
                <a:hlinkClick r:id="rId2"/>
              </a:rPr>
              <a:t>, </a:t>
            </a:r>
            <a:r>
              <a:rPr lang="en-US" b="1" u="sng" dirty="0" err="1">
                <a:latin typeface="Times New Roman" panose="02020603050405020304" pitchFamily="18" charset="0"/>
                <a:cs typeface="Times New Roman" panose="02020603050405020304" pitchFamily="18" charset="0"/>
                <a:hlinkClick r:id="rId2"/>
              </a:rPr>
              <a:t>Beti</a:t>
            </a:r>
            <a:r>
              <a:rPr lang="en-US" b="1" u="sng" dirty="0">
                <a:latin typeface="Times New Roman" panose="02020603050405020304" pitchFamily="18" charset="0"/>
                <a:cs typeface="Times New Roman" panose="02020603050405020304" pitchFamily="18" charset="0"/>
                <a:hlinkClick r:id="rId2"/>
              </a:rPr>
              <a:t> </a:t>
            </a:r>
            <a:r>
              <a:rPr lang="en-US" b="1" u="sng" dirty="0" err="1">
                <a:latin typeface="Times New Roman" panose="02020603050405020304" pitchFamily="18" charset="0"/>
                <a:cs typeface="Times New Roman" panose="02020603050405020304" pitchFamily="18" charset="0"/>
                <a:hlinkClick r:id="rId2"/>
              </a:rPr>
              <a:t>Padhao</a:t>
            </a:r>
            <a:endParaRPr lang="en-US" dirty="0">
              <a:latin typeface="Times New Roman" panose="02020603050405020304" pitchFamily="18" charset="0"/>
              <a:cs typeface="Times New Roman" panose="02020603050405020304" pitchFamily="18" charset="0"/>
            </a:endParaRPr>
          </a:p>
          <a:p>
            <a:pPr fontAlgn="base"/>
            <a:r>
              <a:rPr lang="en-US" b="1" u="sng" dirty="0">
                <a:latin typeface="Times New Roman" panose="02020603050405020304" pitchFamily="18" charset="0"/>
                <a:cs typeface="Times New Roman" panose="02020603050405020304" pitchFamily="18" charset="0"/>
                <a:hlinkClick r:id="rId3"/>
              </a:rPr>
              <a:t>Kasturba Gandhi </a:t>
            </a:r>
            <a:r>
              <a:rPr lang="en-US" b="1" u="sng" dirty="0" err="1">
                <a:latin typeface="Times New Roman" panose="02020603050405020304" pitchFamily="18" charset="0"/>
                <a:cs typeface="Times New Roman" panose="02020603050405020304" pitchFamily="18" charset="0"/>
                <a:hlinkClick r:id="rId3"/>
              </a:rPr>
              <a:t>Balika</a:t>
            </a:r>
            <a:r>
              <a:rPr lang="en-US" b="1" u="sng" dirty="0">
                <a:latin typeface="Times New Roman" panose="02020603050405020304" pitchFamily="18" charset="0"/>
                <a:cs typeface="Times New Roman" panose="02020603050405020304" pitchFamily="18" charset="0"/>
                <a:hlinkClick r:id="rId3"/>
              </a:rPr>
              <a:t> </a:t>
            </a:r>
            <a:r>
              <a:rPr lang="en-US" b="1" u="sng" dirty="0" err="1">
                <a:latin typeface="Times New Roman" panose="02020603050405020304" pitchFamily="18" charset="0"/>
                <a:cs typeface="Times New Roman" panose="02020603050405020304" pitchFamily="18" charset="0"/>
                <a:hlinkClick r:id="rId3"/>
              </a:rPr>
              <a:t>Vidyalaya</a:t>
            </a:r>
            <a:r>
              <a:rPr lang="en-US" b="1" u="sng" dirty="0">
                <a:latin typeface="Times New Roman" panose="02020603050405020304" pitchFamily="18" charset="0"/>
                <a:cs typeface="Times New Roman" panose="02020603050405020304" pitchFamily="18" charset="0"/>
                <a:hlinkClick r:id="rId3"/>
              </a:rPr>
              <a:t> (KGBV)</a:t>
            </a:r>
            <a:endParaRPr lang="en-US" dirty="0">
              <a:latin typeface="Times New Roman" panose="02020603050405020304" pitchFamily="18" charset="0"/>
              <a:cs typeface="Times New Roman" panose="02020603050405020304" pitchFamily="18" charset="0"/>
            </a:endParaRPr>
          </a:p>
          <a:p>
            <a:pPr fontAlgn="base"/>
            <a:r>
              <a:rPr lang="en-US" b="1" u="sng" dirty="0">
                <a:latin typeface="Times New Roman" panose="02020603050405020304" pitchFamily="18" charset="0"/>
                <a:cs typeface="Times New Roman" panose="02020603050405020304" pitchFamily="18" charset="0"/>
                <a:hlinkClick r:id="rId4"/>
              </a:rPr>
              <a:t>CBSE </a:t>
            </a:r>
            <a:r>
              <a:rPr lang="en-US" b="1" u="sng" dirty="0" err="1">
                <a:latin typeface="Times New Roman" panose="02020603050405020304" pitchFamily="18" charset="0"/>
                <a:cs typeface="Times New Roman" panose="02020603050405020304" pitchFamily="18" charset="0"/>
                <a:hlinkClick r:id="rId4"/>
              </a:rPr>
              <a:t>Udaan</a:t>
            </a:r>
            <a:r>
              <a:rPr lang="en-US" b="1" u="sng" dirty="0">
                <a:latin typeface="Times New Roman" panose="02020603050405020304" pitchFamily="18" charset="0"/>
                <a:cs typeface="Times New Roman" panose="02020603050405020304" pitchFamily="18" charset="0"/>
                <a:hlinkClick r:id="rId4"/>
              </a:rPr>
              <a:t> Scheme for Girls in STEM</a:t>
            </a:r>
            <a:endParaRPr lang="en-US" dirty="0">
              <a:latin typeface="Times New Roman" panose="02020603050405020304" pitchFamily="18" charset="0"/>
              <a:cs typeface="Times New Roman" panose="02020603050405020304" pitchFamily="18" charset="0"/>
            </a:endParaRPr>
          </a:p>
          <a:p>
            <a:pPr fontAlgn="base"/>
            <a:r>
              <a:rPr lang="en-US" b="1" dirty="0">
                <a:latin typeface="Times New Roman" panose="02020603050405020304" pitchFamily="18" charset="0"/>
                <a:cs typeface="Times New Roman" panose="02020603050405020304" pitchFamily="18" charset="0"/>
              </a:rPr>
              <a:t>National Scheme of Incentive to Girls for Secondary Education</a:t>
            </a:r>
            <a:endParaRPr lang="en-US" dirty="0">
              <a:latin typeface="Times New Roman" panose="02020603050405020304" pitchFamily="18" charset="0"/>
              <a:cs typeface="Times New Roman" panose="02020603050405020304" pitchFamily="18" charset="0"/>
            </a:endParaRPr>
          </a:p>
          <a:p>
            <a:pPr fontAlgn="base"/>
            <a:r>
              <a:rPr lang="en-US" dirty="0">
                <a:latin typeface="Times New Roman" panose="02020603050405020304" pitchFamily="18" charset="0"/>
                <a:cs typeface="Times New Roman" panose="02020603050405020304" pitchFamily="18" charset="0"/>
              </a:rPr>
              <a:t>These are enabled and supported by Articles 15(3), 21A, and the Directive Principles.</a:t>
            </a:r>
          </a:p>
          <a:p>
            <a:endParaRPr lang="en-IN" dirty="0"/>
          </a:p>
        </p:txBody>
      </p:sp>
    </p:spTree>
    <p:extLst>
      <p:ext uri="{BB962C8B-B14F-4D97-AF65-F5344CB8AC3E}">
        <p14:creationId xmlns:p14="http://schemas.microsoft.com/office/powerpoint/2010/main" val="345277994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Legal Provisions Derived from the Constitution</a:t>
            </a:r>
            <a:br>
              <a:rPr lang="en-US" b="1" dirty="0">
                <a:latin typeface="Times New Roman" panose="02020603050405020304" pitchFamily="18" charset="0"/>
                <a:cs typeface="Times New Roman" panose="02020603050405020304" pitchFamily="18" charset="0"/>
              </a:rPr>
            </a:b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fontAlgn="base"/>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constitutional commitment to gender equality has led to the enactment of </a:t>
            </a:r>
            <a:r>
              <a:rPr lang="en-US" b="1" dirty="0">
                <a:latin typeface="Times New Roman" panose="02020603050405020304" pitchFamily="18" charset="0"/>
                <a:cs typeface="Times New Roman" panose="02020603050405020304" pitchFamily="18" charset="0"/>
              </a:rPr>
              <a:t>various laws</a:t>
            </a:r>
            <a:r>
              <a:rPr lang="en-US" dirty="0">
                <a:latin typeface="Times New Roman" panose="02020603050405020304" pitchFamily="18" charset="0"/>
                <a:cs typeface="Times New Roman" panose="02020603050405020304" pitchFamily="18" charset="0"/>
              </a:rPr>
              <a:t> specifically aimed at protecting and empowering women.</a:t>
            </a:r>
          </a:p>
          <a:p>
            <a:pPr marL="0" indent="0" fontAlgn="base">
              <a:buNone/>
            </a:pPr>
            <a:r>
              <a:rPr lang="en-US" b="1" dirty="0" smtClean="0">
                <a:solidFill>
                  <a:srgbClr val="00B050"/>
                </a:solidFill>
                <a:latin typeface="Times New Roman" panose="02020603050405020304" pitchFamily="18" charset="0"/>
                <a:cs typeface="Times New Roman" panose="02020603050405020304" pitchFamily="18" charset="0"/>
              </a:rPr>
              <a:t>1</a:t>
            </a:r>
            <a:r>
              <a:rPr lang="en-US" b="1" dirty="0">
                <a:solidFill>
                  <a:srgbClr val="00B050"/>
                </a:solidFill>
                <a:latin typeface="Times New Roman" panose="02020603050405020304" pitchFamily="18" charset="0"/>
                <a:cs typeface="Times New Roman" panose="02020603050405020304" pitchFamily="18" charset="0"/>
              </a:rPr>
              <a:t>. The Equal Remuneration Act, 1976</a:t>
            </a:r>
          </a:p>
          <a:p>
            <a:pPr fontAlgn="base"/>
            <a:r>
              <a:rPr lang="en-US" dirty="0">
                <a:latin typeface="Times New Roman" panose="02020603050405020304" pitchFamily="18" charset="0"/>
                <a:cs typeface="Times New Roman" panose="02020603050405020304" pitchFamily="18" charset="0"/>
              </a:rPr>
              <a:t>Enforces </a:t>
            </a:r>
            <a:r>
              <a:rPr lang="en-US" b="1" dirty="0">
                <a:latin typeface="Times New Roman" panose="02020603050405020304" pitchFamily="18" charset="0"/>
                <a:cs typeface="Times New Roman" panose="02020603050405020304" pitchFamily="18" charset="0"/>
              </a:rPr>
              <a:t>equal pay</a:t>
            </a:r>
            <a:r>
              <a:rPr lang="en-US" dirty="0">
                <a:latin typeface="Times New Roman" panose="02020603050405020304" pitchFamily="18" charset="0"/>
                <a:cs typeface="Times New Roman" panose="02020603050405020304" pitchFamily="18" charset="0"/>
              </a:rPr>
              <a:t> for men and women workers for the same work.</a:t>
            </a:r>
          </a:p>
          <a:p>
            <a:pPr fontAlgn="base"/>
            <a:r>
              <a:rPr lang="en-US" dirty="0">
                <a:latin typeface="Times New Roman" panose="02020603050405020304" pitchFamily="18" charset="0"/>
                <a:cs typeface="Times New Roman" panose="02020603050405020304" pitchFamily="18" charset="0"/>
              </a:rPr>
              <a:t>Reflects Article 39(d).</a:t>
            </a:r>
          </a:p>
          <a:p>
            <a:pPr marL="0" indent="0" fontAlgn="base">
              <a:buNone/>
            </a:pPr>
            <a:r>
              <a:rPr lang="en-US" b="1" dirty="0" smtClean="0">
                <a:solidFill>
                  <a:srgbClr val="00B050"/>
                </a:solidFill>
                <a:latin typeface="Times New Roman" panose="02020603050405020304" pitchFamily="18" charset="0"/>
                <a:cs typeface="Times New Roman" panose="02020603050405020304" pitchFamily="18" charset="0"/>
              </a:rPr>
              <a:t>2</a:t>
            </a:r>
            <a:r>
              <a:rPr lang="en-US" b="1" dirty="0">
                <a:solidFill>
                  <a:srgbClr val="00B050"/>
                </a:solidFill>
                <a:latin typeface="Times New Roman" panose="02020603050405020304" pitchFamily="18" charset="0"/>
                <a:cs typeface="Times New Roman" panose="02020603050405020304" pitchFamily="18" charset="0"/>
              </a:rPr>
              <a:t>. The Protection of Women from Domestic Violence Act, 2005</a:t>
            </a:r>
          </a:p>
          <a:p>
            <a:pPr fontAlgn="base"/>
            <a:r>
              <a:rPr lang="en-US" dirty="0">
                <a:latin typeface="Times New Roman" panose="02020603050405020304" pitchFamily="18" charset="0"/>
                <a:cs typeface="Times New Roman" panose="02020603050405020304" pitchFamily="18" charset="0"/>
              </a:rPr>
              <a:t>Provides legal protection against domestic abuse.</a:t>
            </a:r>
          </a:p>
          <a:p>
            <a:pPr fontAlgn="base"/>
            <a:r>
              <a:rPr lang="en-US" dirty="0">
                <a:latin typeface="Times New Roman" panose="02020603050405020304" pitchFamily="18" charset="0"/>
                <a:cs typeface="Times New Roman" panose="02020603050405020304" pitchFamily="18" charset="0"/>
              </a:rPr>
              <a:t>Ensures right to residence, protection orders, and financial support.</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76040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705394" y="927463"/>
            <a:ext cx="10648406" cy="5249500"/>
          </a:xfrm>
        </p:spPr>
        <p:txBody>
          <a:bodyPr>
            <a:normAutofit lnSpcReduction="10000"/>
          </a:bodyPr>
          <a:lstStyle/>
          <a:p>
            <a:pPr marL="0" indent="0" fontAlgn="base">
              <a:buNone/>
            </a:pPr>
            <a:r>
              <a:rPr lang="en-US" b="1" dirty="0" smtClean="0"/>
              <a:t> </a:t>
            </a:r>
            <a:r>
              <a:rPr lang="en-US" b="1" dirty="0">
                <a:solidFill>
                  <a:srgbClr val="00B050"/>
                </a:solidFill>
                <a:latin typeface="Times New Roman" panose="02020603050405020304" pitchFamily="18" charset="0"/>
                <a:cs typeface="Times New Roman" panose="02020603050405020304" pitchFamily="18" charset="0"/>
              </a:rPr>
              <a:t>3. The Maternity Benefit Act, 1961</a:t>
            </a:r>
          </a:p>
          <a:p>
            <a:pPr fontAlgn="base"/>
            <a:r>
              <a:rPr lang="en-US" dirty="0">
                <a:latin typeface="Times New Roman" panose="02020603050405020304" pitchFamily="18" charset="0"/>
                <a:cs typeface="Times New Roman" panose="02020603050405020304" pitchFamily="18" charset="0"/>
              </a:rPr>
              <a:t>Gives working women the right to </a:t>
            </a:r>
            <a:r>
              <a:rPr lang="en-US" b="1" dirty="0">
                <a:latin typeface="Times New Roman" panose="02020603050405020304" pitchFamily="18" charset="0"/>
                <a:cs typeface="Times New Roman" panose="02020603050405020304" pitchFamily="18" charset="0"/>
              </a:rPr>
              <a:t>paid maternity leave</a:t>
            </a:r>
            <a:r>
              <a:rPr lang="en-US" dirty="0">
                <a:latin typeface="Times New Roman" panose="02020603050405020304" pitchFamily="18" charset="0"/>
                <a:cs typeface="Times New Roman" panose="02020603050405020304" pitchFamily="18" charset="0"/>
              </a:rPr>
              <a:t>.</a:t>
            </a:r>
          </a:p>
          <a:p>
            <a:pPr fontAlgn="base"/>
            <a:r>
              <a:rPr lang="en-US" dirty="0">
                <a:latin typeface="Times New Roman" panose="02020603050405020304" pitchFamily="18" charset="0"/>
                <a:cs typeface="Times New Roman" panose="02020603050405020304" pitchFamily="18" charset="0"/>
              </a:rPr>
              <a:t>A reflection of Article 42 of the Constitution.</a:t>
            </a:r>
          </a:p>
          <a:p>
            <a:pPr marL="0" indent="0" fontAlgn="base">
              <a:buNone/>
            </a:pPr>
            <a:r>
              <a:rPr lang="en-US" b="1" dirty="0" smtClean="0">
                <a:solidFill>
                  <a:srgbClr val="00B050"/>
                </a:solidFill>
                <a:latin typeface="Times New Roman" panose="02020603050405020304" pitchFamily="18" charset="0"/>
                <a:cs typeface="Times New Roman" panose="02020603050405020304" pitchFamily="18" charset="0"/>
              </a:rPr>
              <a:t>4</a:t>
            </a:r>
            <a:r>
              <a:rPr lang="en-US" b="1" dirty="0">
                <a:solidFill>
                  <a:srgbClr val="00B050"/>
                </a:solidFill>
                <a:latin typeface="Times New Roman" panose="02020603050405020304" pitchFamily="18" charset="0"/>
                <a:cs typeface="Times New Roman" panose="02020603050405020304" pitchFamily="18" charset="0"/>
              </a:rPr>
              <a:t>. The Sexual Harassment of Women at Workplace (Prevention, Prohibition and </a:t>
            </a:r>
            <a:r>
              <a:rPr lang="en-US" b="1" dirty="0" err="1">
                <a:solidFill>
                  <a:srgbClr val="00B050"/>
                </a:solidFill>
                <a:latin typeface="Times New Roman" panose="02020603050405020304" pitchFamily="18" charset="0"/>
                <a:cs typeface="Times New Roman" panose="02020603050405020304" pitchFamily="18" charset="0"/>
              </a:rPr>
              <a:t>Redressal</a:t>
            </a:r>
            <a:r>
              <a:rPr lang="en-US" b="1" dirty="0">
                <a:solidFill>
                  <a:srgbClr val="00B050"/>
                </a:solidFill>
                <a:latin typeface="Times New Roman" panose="02020603050405020304" pitchFamily="18" charset="0"/>
                <a:cs typeface="Times New Roman" panose="02020603050405020304" pitchFamily="18" charset="0"/>
              </a:rPr>
              <a:t>) Act, 2013</a:t>
            </a:r>
          </a:p>
          <a:p>
            <a:pPr fontAlgn="base"/>
            <a:r>
              <a:rPr lang="en-US" dirty="0">
                <a:latin typeface="Times New Roman" panose="02020603050405020304" pitchFamily="18" charset="0"/>
                <a:cs typeface="Times New Roman" panose="02020603050405020304" pitchFamily="18" charset="0"/>
              </a:rPr>
              <a:t>Ensures a </a:t>
            </a:r>
            <a:r>
              <a:rPr lang="en-US" b="1" dirty="0">
                <a:latin typeface="Times New Roman" panose="02020603050405020304" pitchFamily="18" charset="0"/>
                <a:cs typeface="Times New Roman" panose="02020603050405020304" pitchFamily="18" charset="0"/>
              </a:rPr>
              <a:t>safe working environment</a:t>
            </a:r>
            <a:r>
              <a:rPr lang="en-US" dirty="0">
                <a:latin typeface="Times New Roman" panose="02020603050405020304" pitchFamily="18" charset="0"/>
                <a:cs typeface="Times New Roman" panose="02020603050405020304" pitchFamily="18" charset="0"/>
              </a:rPr>
              <a:t> for women.</a:t>
            </a:r>
          </a:p>
          <a:p>
            <a:pPr fontAlgn="base"/>
            <a:r>
              <a:rPr lang="en-US" dirty="0">
                <a:latin typeface="Times New Roman" panose="02020603050405020304" pitchFamily="18" charset="0"/>
                <a:cs typeface="Times New Roman" panose="02020603050405020304" pitchFamily="18" charset="0"/>
              </a:rPr>
              <a:t>Enforces </a:t>
            </a:r>
            <a:r>
              <a:rPr lang="en-US" b="1" dirty="0" err="1">
                <a:latin typeface="Times New Roman" panose="02020603050405020304" pitchFamily="18" charset="0"/>
                <a:cs typeface="Times New Roman" panose="02020603050405020304" pitchFamily="18" charset="0"/>
              </a:rPr>
              <a:t>Vishaka</a:t>
            </a:r>
            <a:r>
              <a:rPr lang="en-US" b="1" dirty="0">
                <a:latin typeface="Times New Roman" panose="02020603050405020304" pitchFamily="18" charset="0"/>
                <a:cs typeface="Times New Roman" panose="02020603050405020304" pitchFamily="18" charset="0"/>
              </a:rPr>
              <a:t> Guidelines</a:t>
            </a:r>
            <a:r>
              <a:rPr lang="en-US" dirty="0">
                <a:latin typeface="Times New Roman" panose="02020603050405020304" pitchFamily="18" charset="0"/>
                <a:cs typeface="Times New Roman" panose="02020603050405020304" pitchFamily="18" charset="0"/>
              </a:rPr>
              <a:t>, which were laid down by the Supreme Court in 1997.</a:t>
            </a:r>
          </a:p>
          <a:p>
            <a:pPr marL="0" indent="0" fontAlgn="base">
              <a:buNone/>
            </a:pPr>
            <a:r>
              <a:rPr lang="en-US" b="1" dirty="0" smtClean="0">
                <a:latin typeface="Times New Roman" panose="02020603050405020304" pitchFamily="18" charset="0"/>
                <a:cs typeface="Times New Roman" panose="02020603050405020304" pitchFamily="18" charset="0"/>
              </a:rPr>
              <a:t> </a:t>
            </a:r>
            <a:r>
              <a:rPr lang="en-US" b="1" dirty="0">
                <a:solidFill>
                  <a:srgbClr val="00B050"/>
                </a:solidFill>
                <a:latin typeface="Times New Roman" panose="02020603050405020304" pitchFamily="18" charset="0"/>
                <a:cs typeface="Times New Roman" panose="02020603050405020304" pitchFamily="18" charset="0"/>
              </a:rPr>
              <a:t>5. The Hindu Succession Act, 2005 (Amendment)</a:t>
            </a:r>
          </a:p>
          <a:p>
            <a:pPr fontAlgn="base"/>
            <a:r>
              <a:rPr lang="en-US" dirty="0">
                <a:latin typeface="Times New Roman" panose="02020603050405020304" pitchFamily="18" charset="0"/>
                <a:cs typeface="Times New Roman" panose="02020603050405020304" pitchFamily="18" charset="0"/>
              </a:rPr>
              <a:t>Gives </a:t>
            </a:r>
            <a:r>
              <a:rPr lang="en-US" b="1" dirty="0">
                <a:latin typeface="Times New Roman" panose="02020603050405020304" pitchFamily="18" charset="0"/>
                <a:cs typeface="Times New Roman" panose="02020603050405020304" pitchFamily="18" charset="0"/>
              </a:rPr>
              <a:t>equal inheritance rights</a:t>
            </a:r>
            <a:r>
              <a:rPr lang="en-US" dirty="0">
                <a:latin typeface="Times New Roman" panose="02020603050405020304" pitchFamily="18" charset="0"/>
                <a:cs typeface="Times New Roman" panose="02020603050405020304" pitchFamily="18" charset="0"/>
              </a:rPr>
              <a:t> to daughters.</a:t>
            </a:r>
          </a:p>
          <a:p>
            <a:pPr fontAlgn="base"/>
            <a:r>
              <a:rPr lang="en-US" dirty="0">
                <a:latin typeface="Times New Roman" panose="02020603050405020304" pitchFamily="18" charset="0"/>
                <a:cs typeface="Times New Roman" panose="02020603050405020304" pitchFamily="18" charset="0"/>
              </a:rPr>
              <a:t>Promotes </a:t>
            </a:r>
            <a:r>
              <a:rPr lang="en-US" b="1" dirty="0">
                <a:latin typeface="Times New Roman" panose="02020603050405020304" pitchFamily="18" charset="0"/>
                <a:cs typeface="Times New Roman" panose="02020603050405020304" pitchFamily="18" charset="0"/>
              </a:rPr>
              <a:t>economic empowerment</a:t>
            </a:r>
            <a:r>
              <a:rPr lang="en-US" dirty="0">
                <a:latin typeface="Times New Roman" panose="02020603050405020304" pitchFamily="18" charset="0"/>
                <a:cs typeface="Times New Roman" panose="02020603050405020304" pitchFamily="18" charset="0"/>
              </a:rPr>
              <a:t> of women.</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5029884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latin typeface="Times New Roman" panose="02020603050405020304" pitchFamily="18" charset="0"/>
                <a:cs typeface="Times New Roman" panose="02020603050405020304" pitchFamily="18" charset="0"/>
              </a:rPr>
              <a:t>Role of National Institutions</a:t>
            </a:r>
            <a:br>
              <a:rPr lang="en-IN" b="1" dirty="0">
                <a:latin typeface="Times New Roman" panose="02020603050405020304" pitchFamily="18" charset="0"/>
                <a:cs typeface="Times New Roman" panose="02020603050405020304" pitchFamily="18" charset="0"/>
              </a:rPr>
            </a:b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48640" y="1423851"/>
            <a:ext cx="10805160" cy="4753112"/>
          </a:xfrm>
        </p:spPr>
        <p:txBody>
          <a:bodyPr/>
          <a:lstStyle/>
          <a:p>
            <a:pPr marL="0" indent="0" algn="just" fontAlgn="base">
              <a:buNone/>
            </a:pPr>
            <a:r>
              <a:rPr lang="en-US" b="1" dirty="0">
                <a:latin typeface="Times New Roman" panose="02020603050405020304" pitchFamily="18" charset="0"/>
                <a:cs typeface="Times New Roman" panose="02020603050405020304" pitchFamily="18" charset="0"/>
              </a:rPr>
              <a:t> National Commission for Women (NCW)</a:t>
            </a:r>
          </a:p>
          <a:p>
            <a:pPr algn="just" fontAlgn="base"/>
            <a:r>
              <a:rPr lang="en-US" dirty="0">
                <a:latin typeface="Times New Roman" panose="02020603050405020304" pitchFamily="18" charset="0"/>
                <a:cs typeface="Times New Roman" panose="02020603050405020304" pitchFamily="18" charset="0"/>
              </a:rPr>
              <a:t>Established under the NCW Act, 1990.</a:t>
            </a:r>
          </a:p>
          <a:p>
            <a:pPr algn="just" fontAlgn="base"/>
            <a:r>
              <a:rPr lang="en-US" dirty="0">
                <a:latin typeface="Times New Roman" panose="02020603050405020304" pitchFamily="18" charset="0"/>
                <a:cs typeface="Times New Roman" panose="02020603050405020304" pitchFamily="18" charset="0"/>
              </a:rPr>
              <a:t>Monitors legal and constitutional safeguards for women.</a:t>
            </a:r>
          </a:p>
          <a:p>
            <a:pPr marL="0" indent="0" algn="just" fontAlgn="base">
              <a:buNone/>
            </a:pPr>
            <a:r>
              <a:rPr lang="en-US" b="1" dirty="0">
                <a:latin typeface="Times New Roman" panose="02020603050405020304" pitchFamily="18" charset="0"/>
                <a:cs typeface="Times New Roman" panose="02020603050405020304" pitchFamily="18" charset="0"/>
              </a:rPr>
              <a:t> National Human Rights Commission (NHRC)</a:t>
            </a:r>
          </a:p>
          <a:p>
            <a:pPr algn="just" fontAlgn="base"/>
            <a:r>
              <a:rPr lang="en-US" dirty="0">
                <a:latin typeface="Times New Roman" panose="02020603050405020304" pitchFamily="18" charset="0"/>
                <a:cs typeface="Times New Roman" panose="02020603050405020304" pitchFamily="18" charset="0"/>
              </a:rPr>
              <a:t>Investigates violations of constitutional rights, including gender discrimination.</a:t>
            </a:r>
          </a:p>
          <a:p>
            <a:pPr marL="0" indent="0" algn="just" fontAlgn="base">
              <a:buNone/>
            </a:pPr>
            <a:r>
              <a:rPr lang="en-US" b="1" dirty="0" smtClean="0">
                <a:latin typeface="Times New Roman" panose="02020603050405020304" pitchFamily="18" charset="0"/>
                <a:cs typeface="Times New Roman" panose="02020603050405020304" pitchFamily="18" charset="0"/>
              </a:rPr>
              <a:t>State </a:t>
            </a:r>
            <a:r>
              <a:rPr lang="en-US" b="1" dirty="0">
                <a:latin typeface="Times New Roman" panose="02020603050405020304" pitchFamily="18" charset="0"/>
                <a:cs typeface="Times New Roman" panose="02020603050405020304" pitchFamily="18" charset="0"/>
              </a:rPr>
              <a:t>Commissions for Women</a:t>
            </a:r>
          </a:p>
          <a:p>
            <a:pPr algn="just" fontAlgn="base"/>
            <a:r>
              <a:rPr lang="en-US" dirty="0">
                <a:latin typeface="Times New Roman" panose="02020603050405020304" pitchFamily="18" charset="0"/>
                <a:cs typeface="Times New Roman" panose="02020603050405020304" pitchFamily="18" charset="0"/>
              </a:rPr>
              <a:t>Deal with local grievances related to women’s legal rights.</a:t>
            </a:r>
          </a:p>
        </p:txBody>
      </p:sp>
    </p:spTree>
    <p:extLst>
      <p:ext uri="{BB962C8B-B14F-4D97-AF65-F5344CB8AC3E}">
        <p14:creationId xmlns:p14="http://schemas.microsoft.com/office/powerpoint/2010/main" val="17708480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838200" y="653143"/>
            <a:ext cx="10515600" cy="5523820"/>
          </a:xfrm>
        </p:spPr>
        <p:txBody>
          <a:bodyPr>
            <a:normAutofit/>
          </a:bodyPr>
          <a:lstStyle/>
          <a:p>
            <a:pPr algn="just" fontAlgn="base"/>
            <a:r>
              <a:rPr lang="en-US" b="1" u="sng" dirty="0">
                <a:solidFill>
                  <a:srgbClr val="00B050"/>
                </a:solidFill>
                <a:latin typeface="Times New Roman" panose="02020603050405020304" pitchFamily="18" charset="0"/>
                <a:cs typeface="Times New Roman" panose="02020603050405020304" pitchFamily="18" charset="0"/>
              </a:rPr>
              <a:t>Challenges in Implementation</a:t>
            </a:r>
          </a:p>
          <a:p>
            <a:pPr algn="just" fontAlgn="base"/>
            <a:r>
              <a:rPr lang="en-US" dirty="0">
                <a:latin typeface="Times New Roman" panose="02020603050405020304" pitchFamily="18" charset="0"/>
                <a:cs typeface="Times New Roman" panose="02020603050405020304" pitchFamily="18" charset="0"/>
              </a:rPr>
              <a:t>Despite progressive provisions, the ground reality remains challenging.</a:t>
            </a:r>
          </a:p>
          <a:p>
            <a:pPr algn="just" fontAlgn="base"/>
            <a:r>
              <a:rPr lang="en-US" dirty="0">
                <a:latin typeface="Times New Roman" panose="02020603050405020304" pitchFamily="18" charset="0"/>
                <a:cs typeface="Times New Roman" panose="02020603050405020304" pitchFamily="18" charset="0"/>
              </a:rPr>
              <a:t>Low awareness of legal rights among women</a:t>
            </a:r>
          </a:p>
          <a:p>
            <a:pPr algn="just" fontAlgn="base"/>
            <a:r>
              <a:rPr lang="en-US" dirty="0">
                <a:latin typeface="Times New Roman" panose="02020603050405020304" pitchFamily="18" charset="0"/>
                <a:cs typeface="Times New Roman" panose="02020603050405020304" pitchFamily="18" charset="0"/>
              </a:rPr>
              <a:t>Gender bias in rural and conservative areas</a:t>
            </a:r>
          </a:p>
          <a:p>
            <a:pPr algn="just" fontAlgn="base"/>
            <a:r>
              <a:rPr lang="en-US" dirty="0">
                <a:latin typeface="Times New Roman" panose="02020603050405020304" pitchFamily="18" charset="0"/>
                <a:cs typeface="Times New Roman" panose="02020603050405020304" pitchFamily="18" charset="0"/>
              </a:rPr>
              <a:t>Underreporting of crimes and harassment</a:t>
            </a:r>
          </a:p>
          <a:p>
            <a:pPr algn="just" fontAlgn="base"/>
            <a:r>
              <a:rPr lang="en-US" dirty="0">
                <a:latin typeface="Times New Roman" panose="02020603050405020304" pitchFamily="18" charset="0"/>
                <a:cs typeface="Times New Roman" panose="02020603050405020304" pitchFamily="18" charset="0"/>
              </a:rPr>
              <a:t>Poor implementation of welfare schemes</a:t>
            </a:r>
          </a:p>
          <a:p>
            <a:pPr algn="just" fontAlgn="base"/>
            <a:r>
              <a:rPr lang="en-US" b="1" u="sng" dirty="0">
                <a:solidFill>
                  <a:srgbClr val="00B050"/>
                </a:solidFill>
                <a:latin typeface="Times New Roman" panose="02020603050405020304" pitchFamily="18" charset="0"/>
                <a:cs typeface="Times New Roman" panose="02020603050405020304" pitchFamily="18" charset="0"/>
              </a:rPr>
              <a:t>Solutions:</a:t>
            </a:r>
            <a:endParaRPr lang="en-US" u="sng" dirty="0">
              <a:solidFill>
                <a:srgbClr val="00B050"/>
              </a:solidFill>
              <a:latin typeface="Times New Roman" panose="02020603050405020304" pitchFamily="18" charset="0"/>
              <a:cs typeface="Times New Roman" panose="02020603050405020304" pitchFamily="18" charset="0"/>
            </a:endParaRPr>
          </a:p>
          <a:p>
            <a:pPr algn="just" fontAlgn="base"/>
            <a:r>
              <a:rPr lang="en-US" dirty="0">
                <a:latin typeface="Times New Roman" panose="02020603050405020304" pitchFamily="18" charset="0"/>
                <a:cs typeface="Times New Roman" panose="02020603050405020304" pitchFamily="18" charset="0"/>
              </a:rPr>
              <a:t>Legal literacy programs for women</a:t>
            </a:r>
          </a:p>
          <a:p>
            <a:pPr algn="just" fontAlgn="base"/>
            <a:r>
              <a:rPr lang="en-US" dirty="0">
                <a:latin typeface="Times New Roman" panose="02020603050405020304" pitchFamily="18" charset="0"/>
                <a:cs typeface="Times New Roman" panose="02020603050405020304" pitchFamily="18" charset="0"/>
              </a:rPr>
              <a:t>Gender-sensitization training for judiciary and police</a:t>
            </a:r>
          </a:p>
          <a:p>
            <a:pPr algn="just" fontAlgn="base"/>
            <a:r>
              <a:rPr lang="en-US" dirty="0">
                <a:latin typeface="Times New Roman" panose="02020603050405020304" pitchFamily="18" charset="0"/>
                <a:cs typeface="Times New Roman" panose="02020603050405020304" pitchFamily="18" charset="0"/>
              </a:rPr>
              <a:t>Inclusive school curricula focusing on constitutional values</a:t>
            </a:r>
          </a:p>
          <a:p>
            <a:endParaRPr lang="en-IN" dirty="0"/>
          </a:p>
        </p:txBody>
      </p:sp>
    </p:spTree>
    <p:extLst>
      <p:ext uri="{BB962C8B-B14F-4D97-AF65-F5344CB8AC3E}">
        <p14:creationId xmlns:p14="http://schemas.microsoft.com/office/powerpoint/2010/main" val="247076257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en-US" b="1" dirty="0">
                <a:latin typeface="Times New Roman" panose="02020603050405020304" pitchFamily="18" charset="0"/>
                <a:cs typeface="Times New Roman" panose="02020603050405020304" pitchFamily="18" charset="0"/>
              </a:rPr>
              <a:t>Conclusion</a:t>
            </a:r>
            <a:br>
              <a:rPr lang="en-US" b="1" dirty="0">
                <a:latin typeface="Times New Roman" panose="02020603050405020304" pitchFamily="18" charset="0"/>
                <a:cs typeface="Times New Roman" panose="02020603050405020304" pitchFamily="18" charset="0"/>
              </a:rPr>
            </a:b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gn="just" fontAlgn="base"/>
            <a:r>
              <a:rPr lang="en-US" dirty="0" smtClean="0">
                <a:latin typeface="Times New Roman" panose="02020603050405020304" pitchFamily="18" charset="0"/>
                <a:cs typeface="Times New Roman" panose="02020603050405020304" pitchFamily="18" charset="0"/>
              </a:rPr>
              <a:t>The</a:t>
            </a:r>
            <a:r>
              <a:rPr lang="en-US" dirty="0">
                <a:latin typeface="Times New Roman" panose="02020603050405020304" pitchFamily="18" charset="0"/>
                <a:cs typeface="Times New Roman" panose="02020603050405020304" pitchFamily="18" charset="0"/>
              </a:rPr>
              <a:t> </a:t>
            </a:r>
            <a:r>
              <a:rPr lang="en-US" b="1" u="sng" dirty="0">
                <a:latin typeface="Times New Roman" panose="02020603050405020304" pitchFamily="18" charset="0"/>
                <a:cs typeface="Times New Roman" panose="02020603050405020304" pitchFamily="18" charset="0"/>
                <a:hlinkClick r:id="rId2"/>
              </a:rPr>
              <a:t>Indian Constitution</a:t>
            </a:r>
            <a:r>
              <a:rPr lang="en-US" dirty="0">
                <a:latin typeface="Times New Roman" panose="02020603050405020304" pitchFamily="18" charset="0"/>
                <a:cs typeface="Times New Roman" panose="02020603050405020304" pitchFamily="18" charset="0"/>
              </a:rPr>
              <a:t> is a powerful tool for </a:t>
            </a:r>
            <a:r>
              <a:rPr lang="en-US" b="1" dirty="0">
                <a:latin typeface="Times New Roman" panose="02020603050405020304" pitchFamily="18" charset="0"/>
                <a:cs typeface="Times New Roman" panose="02020603050405020304" pitchFamily="18" charset="0"/>
              </a:rPr>
              <a:t>promoting gender equality</a:t>
            </a:r>
            <a:r>
              <a:rPr lang="en-US" dirty="0">
                <a:latin typeface="Times New Roman" panose="02020603050405020304" pitchFamily="18" charset="0"/>
                <a:cs typeface="Times New Roman" panose="02020603050405020304" pitchFamily="18" charset="0"/>
              </a:rPr>
              <a:t>, particularly in the </a:t>
            </a:r>
            <a:r>
              <a:rPr lang="en-US" b="1" dirty="0">
                <a:latin typeface="Times New Roman" panose="02020603050405020304" pitchFamily="18" charset="0"/>
                <a:cs typeface="Times New Roman" panose="02020603050405020304" pitchFamily="18" charset="0"/>
              </a:rPr>
              <a:t>fields of education and law</a:t>
            </a:r>
            <a:r>
              <a:rPr lang="en-US" dirty="0">
                <a:latin typeface="Times New Roman" panose="02020603050405020304" pitchFamily="18" charset="0"/>
                <a:cs typeface="Times New Roman" panose="02020603050405020304" pitchFamily="18" charset="0"/>
              </a:rPr>
              <a:t>. It not only guarantees equal rights but also enables the State to take affirmative actions for women’s </a:t>
            </a:r>
            <a:r>
              <a:rPr lang="en-US" dirty="0" err="1">
                <a:latin typeface="Times New Roman" panose="02020603050405020304" pitchFamily="18" charset="0"/>
                <a:cs typeface="Times New Roman" panose="02020603050405020304" pitchFamily="18" charset="0"/>
              </a:rPr>
              <a:t>upliftment</a:t>
            </a:r>
            <a:r>
              <a:rPr lang="en-US" dirty="0">
                <a:latin typeface="Times New Roman" panose="02020603050405020304" pitchFamily="18" charset="0"/>
                <a:cs typeface="Times New Roman" panose="02020603050405020304" pitchFamily="18" charset="0"/>
              </a:rPr>
              <a:t>.</a:t>
            </a:r>
          </a:p>
          <a:p>
            <a:pPr algn="just" fontAlgn="base"/>
            <a:r>
              <a:rPr lang="en-US" dirty="0">
                <a:latin typeface="Times New Roman" panose="02020603050405020304" pitchFamily="18" charset="0"/>
                <a:cs typeface="Times New Roman" panose="02020603050405020304" pitchFamily="18" charset="0"/>
              </a:rPr>
              <a:t>However, laws and provisions alone are not enough. </a:t>
            </a:r>
            <a:r>
              <a:rPr lang="en-US" b="1" dirty="0">
                <a:latin typeface="Times New Roman" panose="02020603050405020304" pitchFamily="18" charset="0"/>
                <a:cs typeface="Times New Roman" panose="02020603050405020304" pitchFamily="18" charset="0"/>
              </a:rPr>
              <a:t>Effective implementation</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awareness generation</a:t>
            </a:r>
            <a:r>
              <a:rPr lang="en-US" dirty="0">
                <a:latin typeface="Times New Roman" panose="02020603050405020304" pitchFamily="18" charset="0"/>
                <a:cs typeface="Times New Roman" panose="02020603050405020304" pitchFamily="18" charset="0"/>
              </a:rPr>
              <a:t>, and </a:t>
            </a:r>
            <a:r>
              <a:rPr lang="en-US" b="1" dirty="0">
                <a:latin typeface="Times New Roman" panose="02020603050405020304" pitchFamily="18" charset="0"/>
                <a:cs typeface="Times New Roman" panose="02020603050405020304" pitchFamily="18" charset="0"/>
              </a:rPr>
              <a:t>societal change</a:t>
            </a:r>
            <a:r>
              <a:rPr lang="en-US" dirty="0">
                <a:latin typeface="Times New Roman" panose="02020603050405020304" pitchFamily="18" charset="0"/>
                <a:cs typeface="Times New Roman" panose="02020603050405020304" pitchFamily="18" charset="0"/>
              </a:rPr>
              <a:t> are essential to realize the dream of a gender-equal India.</a:t>
            </a:r>
          </a:p>
          <a:p>
            <a:pPr algn="just"/>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57076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517468" y="2622459"/>
            <a:ext cx="8815252" cy="4351338"/>
          </a:xfrm>
        </p:spPr>
        <p:txBody>
          <a:bodyPr>
            <a:normAutofit/>
          </a:bodyPr>
          <a:lstStyle/>
          <a:p>
            <a:pPr marL="0" indent="0" algn="ctr">
              <a:buNone/>
            </a:pPr>
            <a:r>
              <a:rPr lang="en-US" sz="5400" b="1" dirty="0">
                <a:latin typeface="Times New Roman" panose="02020603050405020304" pitchFamily="18" charset="0"/>
                <a:cs typeface="Times New Roman" panose="02020603050405020304" pitchFamily="18" charset="0"/>
              </a:rPr>
              <a:t>University Education Commission(1948-49) on Women Education</a:t>
            </a:r>
          </a:p>
          <a:p>
            <a:pPr algn="ctr"/>
            <a:endParaRPr lang="en-IN"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5229197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INTRODUCTION</a:t>
            </a: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20000"/>
          </a:bodyPr>
          <a:lstStyle/>
          <a:p>
            <a:pPr algn="just"/>
            <a:r>
              <a:rPr lang="en-US" dirty="0">
                <a:latin typeface="Times New Roman" panose="02020603050405020304" pitchFamily="18" charset="0"/>
                <a:cs typeface="Times New Roman" panose="02020603050405020304" pitchFamily="18" charset="0"/>
              </a:rPr>
              <a:t>After independence, the first significant step taken by the Government of India in the field of education was the appointment of the University Education Commission in 1948 under the Chairmanship of Dr. </a:t>
            </a:r>
            <a:r>
              <a:rPr lang="en-US" dirty="0" err="1">
                <a:latin typeface="Times New Roman" panose="02020603050405020304" pitchFamily="18" charset="0"/>
                <a:cs typeface="Times New Roman" panose="02020603050405020304" pitchFamily="18" charset="0"/>
              </a:rPr>
              <a:t>Sarvapalli</a:t>
            </a:r>
            <a:r>
              <a:rPr lang="en-US" dirty="0">
                <a:latin typeface="Times New Roman" panose="02020603050405020304" pitchFamily="18" charset="0"/>
                <a:cs typeface="Times New Roman" panose="02020603050405020304" pitchFamily="18" charset="0"/>
              </a:rPr>
              <a:t> </a:t>
            </a:r>
            <a:r>
              <a:rPr lang="en-US" dirty="0" err="1" smtClean="0">
                <a:latin typeface="Times New Roman" panose="02020603050405020304" pitchFamily="18" charset="0"/>
                <a:cs typeface="Times New Roman" panose="02020603050405020304" pitchFamily="18" charset="0"/>
              </a:rPr>
              <a:t>Radhakrishnan</a:t>
            </a:r>
            <a:r>
              <a:rPr lang="en-US" dirty="0" smtClean="0">
                <a:latin typeface="Times New Roman" panose="02020603050405020304" pitchFamily="18" charset="0"/>
                <a:cs typeface="Times New Roman" panose="02020603050405020304" pitchFamily="18" charset="0"/>
              </a:rPr>
              <a:t>.</a:t>
            </a: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Inter-University Board of Education(IUBE) and Central Advisory Board of Education(CABE) recommended to the Government of India that a Commission on Education should be appointed to inquire into the problems and prospects of Indian University Education and to suggest improvements and extensions that might be considered desirable to suit the present and future requirements of the country</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pPr algn="just"/>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Commission was </a:t>
            </a:r>
            <a:r>
              <a:rPr lang="en-US" b="1" dirty="0">
                <a:latin typeface="Times New Roman" panose="02020603050405020304" pitchFamily="18" charset="0"/>
                <a:cs typeface="Times New Roman" panose="02020603050405020304" pitchFamily="18" charset="0"/>
              </a:rPr>
              <a:t>progressive and forward-thinking</a:t>
            </a:r>
            <a:r>
              <a:rPr lang="en-US" dirty="0">
                <a:latin typeface="Times New Roman" panose="02020603050405020304" pitchFamily="18" charset="0"/>
                <a:cs typeface="Times New Roman" panose="02020603050405020304" pitchFamily="18" charset="0"/>
              </a:rPr>
              <a:t> regarding </a:t>
            </a:r>
            <a:r>
              <a:rPr lang="en-US" b="1" dirty="0">
                <a:latin typeface="Times New Roman" panose="02020603050405020304" pitchFamily="18" charset="0"/>
                <a:cs typeface="Times New Roman" panose="02020603050405020304" pitchFamily="18" charset="0"/>
              </a:rPr>
              <a:t>gender equality in education</a:t>
            </a:r>
            <a:r>
              <a:rPr lang="en-US" dirty="0">
                <a:latin typeface="Times New Roman" panose="02020603050405020304" pitchFamily="18" charset="0"/>
                <a:cs typeface="Times New Roman" panose="02020603050405020304" pitchFamily="18" charset="0"/>
              </a:rPr>
              <a:t>. Dr. </a:t>
            </a:r>
            <a:r>
              <a:rPr lang="en-US" dirty="0" err="1">
                <a:latin typeface="Times New Roman" panose="02020603050405020304" pitchFamily="18" charset="0"/>
                <a:cs typeface="Times New Roman" panose="02020603050405020304" pitchFamily="18" charset="0"/>
              </a:rPr>
              <a:t>Radhakrishnan</a:t>
            </a:r>
            <a:r>
              <a:rPr lang="en-US" dirty="0">
                <a:latin typeface="Times New Roman" panose="02020603050405020304" pitchFamily="18" charset="0"/>
                <a:cs typeface="Times New Roman" panose="02020603050405020304" pitchFamily="18" charset="0"/>
              </a:rPr>
              <a:t> and his colleagues recognized the transformative power of women’s education and proposed several pioneering measures.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4547962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40527" y="-444136"/>
            <a:ext cx="10371908" cy="2913016"/>
          </a:xfrm>
        </p:spPr>
        <p:txBody>
          <a:bodyPr>
            <a:normAutofit/>
          </a:bodyPr>
          <a:lstStyle/>
          <a:p>
            <a:r>
              <a:rPr lang="en-US" sz="5400" b="1" dirty="0" smtClean="0">
                <a:latin typeface="Times New Roman" panose="02020603050405020304" pitchFamily="18" charset="0"/>
                <a:cs typeface="Times New Roman" panose="02020603050405020304" pitchFamily="18" charset="0"/>
              </a:rPr>
              <a:t>Unit-IV Constitutional Provision, Education &amp; Empowerment of Women</a:t>
            </a:r>
            <a:endParaRPr lang="en-IN" sz="5400" b="1"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a:xfrm>
            <a:off x="940527" y="2560320"/>
            <a:ext cx="10593977" cy="4167052"/>
          </a:xfrm>
        </p:spPr>
        <p:txBody>
          <a:bodyPr>
            <a:normAutofit/>
          </a:bodyPr>
          <a:lstStyle/>
          <a:p>
            <a:pPr marL="514350" indent="-514350" algn="just">
              <a:buAutoNum type="romanLcPeriod"/>
            </a:pPr>
            <a:r>
              <a:rPr lang="en-US" dirty="0" smtClean="0">
                <a:latin typeface="Times New Roman" panose="02020603050405020304" pitchFamily="18" charset="0"/>
                <a:cs typeface="Times New Roman" panose="02020603050405020304" pitchFamily="18" charset="0"/>
              </a:rPr>
              <a:t>Constitutional Provision for equality of Women(Educational and Legal Provisions)</a:t>
            </a:r>
          </a:p>
          <a:p>
            <a:pPr marL="514350" indent="-514350" algn="just">
              <a:buAutoNum type="romanLcPeriod"/>
            </a:pPr>
            <a:r>
              <a:rPr lang="en-US" dirty="0" smtClean="0">
                <a:latin typeface="Times New Roman" panose="02020603050405020304" pitchFamily="18" charset="0"/>
                <a:cs typeface="Times New Roman" panose="02020603050405020304" pitchFamily="18" charset="0"/>
              </a:rPr>
              <a:t>University Education Commission(1948-49) on Women Education</a:t>
            </a:r>
          </a:p>
          <a:p>
            <a:pPr marL="514350" indent="-514350" algn="just">
              <a:buAutoNum type="romanLcPeriod"/>
            </a:pPr>
            <a:r>
              <a:rPr lang="en-US" dirty="0" smtClean="0">
                <a:latin typeface="Times New Roman" panose="02020603050405020304" pitchFamily="18" charset="0"/>
                <a:cs typeface="Times New Roman" panose="02020603050405020304" pitchFamily="18" charset="0"/>
              </a:rPr>
              <a:t>Kothari Commission(1964-66) on Women Education</a:t>
            </a:r>
          </a:p>
          <a:p>
            <a:pPr marL="514350" indent="-514350" algn="just">
              <a:buAutoNum type="romanLcPeriod"/>
            </a:pPr>
            <a:r>
              <a:rPr lang="en-US" dirty="0" smtClean="0">
                <a:latin typeface="Times New Roman" panose="02020603050405020304" pitchFamily="18" charset="0"/>
                <a:cs typeface="Times New Roman" panose="02020603050405020304" pitchFamily="18" charset="0"/>
              </a:rPr>
              <a:t>National Policy on Education(1986) on </a:t>
            </a:r>
            <a:r>
              <a:rPr lang="en-US" dirty="0">
                <a:latin typeface="Times New Roman" panose="02020603050405020304" pitchFamily="18" charset="0"/>
                <a:cs typeface="Times New Roman" panose="02020603050405020304" pitchFamily="18" charset="0"/>
              </a:rPr>
              <a:t>W</a:t>
            </a:r>
            <a:r>
              <a:rPr lang="en-US" dirty="0" smtClean="0">
                <a:latin typeface="Times New Roman" panose="02020603050405020304" pitchFamily="18" charset="0"/>
                <a:cs typeface="Times New Roman" panose="02020603050405020304" pitchFamily="18" charset="0"/>
              </a:rPr>
              <a:t>omen Education</a:t>
            </a:r>
          </a:p>
          <a:p>
            <a:pPr marL="514350" indent="-514350" algn="just">
              <a:buAutoNum type="romanLcPeriod"/>
            </a:pPr>
            <a:r>
              <a:rPr lang="en-US" dirty="0" smtClean="0">
                <a:latin typeface="Times New Roman" panose="02020603050405020304" pitchFamily="18" charset="0"/>
                <a:cs typeface="Times New Roman" panose="02020603050405020304" pitchFamily="18" charset="0"/>
              </a:rPr>
              <a:t>National Council for Women Education</a:t>
            </a:r>
          </a:p>
          <a:p>
            <a:pPr marL="514350" indent="-514350" algn="just">
              <a:buAutoNum type="romanLcPeriod"/>
            </a:pPr>
            <a:r>
              <a:rPr lang="en-US" dirty="0" smtClean="0">
                <a:latin typeface="Times New Roman" panose="02020603050405020304" pitchFamily="18" charset="0"/>
                <a:cs typeface="Times New Roman" panose="02020603050405020304" pitchFamily="18" charset="0"/>
              </a:rPr>
              <a:t>Millennium Development Goal</a:t>
            </a:r>
          </a:p>
          <a:p>
            <a:pPr marL="514350" indent="-514350" algn="just">
              <a:buAutoNum type="romanLcPeriod"/>
            </a:pPr>
            <a:r>
              <a:rPr lang="en-US" dirty="0" smtClean="0">
                <a:latin typeface="Times New Roman" panose="02020603050405020304" pitchFamily="18" charset="0"/>
                <a:cs typeface="Times New Roman" panose="02020603050405020304" pitchFamily="18" charset="0"/>
              </a:rPr>
              <a:t>National Policy for Empowerment of Women,2001</a:t>
            </a:r>
          </a:p>
          <a:p>
            <a:pPr marL="514350" indent="-514350" algn="just">
              <a:buAutoNum type="romanLcPeriod"/>
            </a:pPr>
            <a:r>
              <a:rPr lang="en-US" dirty="0" smtClean="0">
                <a:latin typeface="Times New Roman" panose="02020603050405020304" pitchFamily="18" charset="0"/>
                <a:cs typeface="Times New Roman" panose="02020603050405020304" pitchFamily="18" charset="0"/>
              </a:rPr>
              <a:t>Adult Education &amp; Mass Literacy </a:t>
            </a:r>
            <a:r>
              <a:rPr lang="en-US" dirty="0" err="1" smtClean="0">
                <a:latin typeface="Times New Roman" panose="02020603050405020304" pitchFamily="18" charset="0"/>
                <a:cs typeface="Times New Roman" panose="02020603050405020304" pitchFamily="18" charset="0"/>
              </a:rPr>
              <a:t>Programme</a:t>
            </a:r>
            <a:r>
              <a:rPr lang="en-US" dirty="0" smtClean="0">
                <a:latin typeface="Times New Roman" panose="02020603050405020304" pitchFamily="18" charset="0"/>
                <a:cs typeface="Times New Roman" panose="02020603050405020304" pitchFamily="18" charset="0"/>
              </a:rPr>
              <a:t> Targeting Wo</a:t>
            </a:r>
            <a:r>
              <a:rPr lang="en-US" dirty="0" smtClean="0"/>
              <a:t>men</a:t>
            </a:r>
            <a:endParaRPr lang="en-IN" dirty="0"/>
          </a:p>
        </p:txBody>
      </p:sp>
    </p:spTree>
    <p:extLst>
      <p:ext uri="{BB962C8B-B14F-4D97-AF65-F5344CB8AC3E}">
        <p14:creationId xmlns:p14="http://schemas.microsoft.com/office/powerpoint/2010/main" val="1665951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0" indent="0" algn="just" fontAlgn="base">
              <a:buNone/>
            </a:pPr>
            <a:r>
              <a:rPr lang="en-US" b="1" dirty="0">
                <a:solidFill>
                  <a:srgbClr val="00B050"/>
                </a:solidFill>
                <a:latin typeface="Times New Roman" panose="02020603050405020304" pitchFamily="18" charset="0"/>
                <a:cs typeface="Times New Roman" panose="02020603050405020304" pitchFamily="18" charset="0"/>
              </a:rPr>
              <a:t>1. Equal Educational Opportunities</a:t>
            </a:r>
          </a:p>
          <a:p>
            <a:pPr algn="just" fontAlgn="base"/>
            <a:r>
              <a:rPr lang="en-US" dirty="0">
                <a:latin typeface="Times New Roman" panose="02020603050405020304" pitchFamily="18" charset="0"/>
                <a:cs typeface="Times New Roman" panose="02020603050405020304" pitchFamily="18" charset="0"/>
              </a:rPr>
              <a:t>The Commission clearly stated that </a:t>
            </a:r>
            <a:r>
              <a:rPr lang="en-US" b="1" dirty="0">
                <a:latin typeface="Times New Roman" panose="02020603050405020304" pitchFamily="18" charset="0"/>
                <a:cs typeface="Times New Roman" panose="02020603050405020304" pitchFamily="18" charset="0"/>
              </a:rPr>
              <a:t>women should have equal access to university education</a:t>
            </a:r>
            <a:r>
              <a:rPr lang="en-US" dirty="0">
                <a:latin typeface="Times New Roman" panose="02020603050405020304" pitchFamily="18" charset="0"/>
                <a:cs typeface="Times New Roman" panose="02020603050405020304" pitchFamily="18" charset="0"/>
              </a:rPr>
              <a:t>, including professional and technical fields such as medicine, engineering, law, and teaching. It emphasized:</a:t>
            </a:r>
          </a:p>
          <a:p>
            <a:pPr algn="just" fontAlgn="base"/>
            <a:r>
              <a:rPr lang="en-US" b="1" dirty="0">
                <a:latin typeface="Times New Roman" panose="02020603050405020304" pitchFamily="18" charset="0"/>
                <a:cs typeface="Times New Roman" panose="02020603050405020304" pitchFamily="18" charset="0"/>
              </a:rPr>
              <a:t>No discrimination</a:t>
            </a:r>
            <a:r>
              <a:rPr lang="en-US" dirty="0">
                <a:latin typeface="Times New Roman" panose="02020603050405020304" pitchFamily="18" charset="0"/>
                <a:cs typeface="Times New Roman" panose="02020603050405020304" pitchFamily="18" charset="0"/>
              </a:rPr>
              <a:t> in admission policies.</a:t>
            </a:r>
          </a:p>
          <a:p>
            <a:pPr algn="just" fontAlgn="base"/>
            <a:r>
              <a:rPr lang="en-US" dirty="0">
                <a:latin typeface="Times New Roman" panose="02020603050405020304" pitchFamily="18" charset="0"/>
                <a:cs typeface="Times New Roman" panose="02020603050405020304" pitchFamily="18" charset="0"/>
              </a:rPr>
              <a:t>Encouragement for co-educational institutions to admit women.</a:t>
            </a:r>
          </a:p>
          <a:p>
            <a:pPr algn="just" fontAlgn="base"/>
            <a:r>
              <a:rPr lang="en-US" dirty="0">
                <a:latin typeface="Times New Roman" panose="02020603050405020304" pitchFamily="18" charset="0"/>
                <a:cs typeface="Times New Roman" panose="02020603050405020304" pitchFamily="18" charset="0"/>
              </a:rPr>
              <a:t>Scholarships and hostel facilities exclusively for female students.</a:t>
            </a:r>
          </a:p>
          <a:p>
            <a:pPr fontAlgn="base"/>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6743100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574766" y="979714"/>
            <a:ext cx="11144794" cy="5327877"/>
          </a:xfrm>
        </p:spPr>
        <p:txBody>
          <a:bodyPr>
            <a:normAutofit fontScale="92500" lnSpcReduction="20000"/>
          </a:bodyPr>
          <a:lstStyle/>
          <a:p>
            <a:pPr marL="0" indent="0" algn="just" fontAlgn="base">
              <a:buNone/>
            </a:pPr>
            <a:r>
              <a:rPr lang="en-US" b="1" dirty="0">
                <a:solidFill>
                  <a:srgbClr val="00B050"/>
                </a:solidFill>
                <a:latin typeface="Times New Roman" panose="02020603050405020304" pitchFamily="18" charset="0"/>
                <a:cs typeface="Times New Roman" panose="02020603050405020304" pitchFamily="18" charset="0"/>
              </a:rPr>
              <a:t>2. Need for Special Efforts for Women’s Enrollment</a:t>
            </a:r>
          </a:p>
          <a:p>
            <a:pPr algn="just" fontAlgn="base"/>
            <a:r>
              <a:rPr lang="en-US" dirty="0">
                <a:latin typeface="Times New Roman" panose="02020603050405020304" pitchFamily="18" charset="0"/>
                <a:cs typeface="Times New Roman" panose="02020603050405020304" pitchFamily="18" charset="0"/>
              </a:rPr>
              <a:t>The Commission noted that special efforts were needed to:</a:t>
            </a:r>
          </a:p>
          <a:p>
            <a:pPr algn="just" fontAlgn="base"/>
            <a:r>
              <a:rPr lang="en-US" dirty="0">
                <a:latin typeface="Times New Roman" panose="02020603050405020304" pitchFamily="18" charset="0"/>
                <a:cs typeface="Times New Roman" panose="02020603050405020304" pitchFamily="18" charset="0"/>
              </a:rPr>
              <a:t>Overcome societal prejudices against female education.</a:t>
            </a:r>
          </a:p>
          <a:p>
            <a:pPr algn="just" fontAlgn="base"/>
            <a:r>
              <a:rPr lang="en-US" dirty="0">
                <a:latin typeface="Times New Roman" panose="02020603050405020304" pitchFamily="18" charset="0"/>
                <a:cs typeface="Times New Roman" panose="02020603050405020304" pitchFamily="18" charset="0"/>
              </a:rPr>
              <a:t>Raise awareness about the long-term social benefits of educating women.</a:t>
            </a:r>
          </a:p>
          <a:p>
            <a:pPr algn="just" fontAlgn="base"/>
            <a:r>
              <a:rPr lang="en-US" dirty="0">
                <a:latin typeface="Times New Roman" panose="02020603050405020304" pitchFamily="18" charset="0"/>
                <a:cs typeface="Times New Roman" panose="02020603050405020304" pitchFamily="18" charset="0"/>
              </a:rPr>
              <a:t>Improve outreach in rural and conservative areas where girls were especially underrepresented.</a:t>
            </a:r>
          </a:p>
          <a:p>
            <a:pPr marL="0" indent="0" algn="just" fontAlgn="base">
              <a:buNone/>
            </a:pPr>
            <a:r>
              <a:rPr lang="en-US" b="1" dirty="0">
                <a:solidFill>
                  <a:srgbClr val="00B050"/>
                </a:solidFill>
                <a:latin typeface="Times New Roman" panose="02020603050405020304" pitchFamily="18" charset="0"/>
                <a:cs typeface="Times New Roman" panose="02020603050405020304" pitchFamily="18" charset="0"/>
              </a:rPr>
              <a:t>3. Establishment of Women’s Universities and Colleges</a:t>
            </a:r>
          </a:p>
          <a:p>
            <a:pPr algn="just" fontAlgn="base"/>
            <a:r>
              <a:rPr lang="en-US" dirty="0">
                <a:latin typeface="Times New Roman" panose="02020603050405020304" pitchFamily="18" charset="0"/>
                <a:cs typeface="Times New Roman" panose="02020603050405020304" pitchFamily="18" charset="0"/>
              </a:rPr>
              <a:t>To encourage families to allow girls to pursue higher education, the Commission supported the establishment of </a:t>
            </a:r>
            <a:r>
              <a:rPr lang="en-US" b="1" dirty="0">
                <a:latin typeface="Times New Roman" panose="02020603050405020304" pitchFamily="18" charset="0"/>
                <a:cs typeface="Times New Roman" panose="02020603050405020304" pitchFamily="18" charset="0"/>
              </a:rPr>
              <a:t>exclusively women’s colleges and universities</a:t>
            </a:r>
            <a:r>
              <a:rPr lang="en-US" dirty="0">
                <a:latin typeface="Times New Roman" panose="02020603050405020304" pitchFamily="18" charset="0"/>
                <a:cs typeface="Times New Roman" panose="02020603050405020304" pitchFamily="18" charset="0"/>
              </a:rPr>
              <a:t>, ensuring:</a:t>
            </a:r>
          </a:p>
          <a:p>
            <a:pPr algn="just" fontAlgn="base"/>
            <a:r>
              <a:rPr lang="en-US" dirty="0">
                <a:latin typeface="Times New Roman" panose="02020603050405020304" pitchFamily="18" charset="0"/>
                <a:cs typeface="Times New Roman" panose="02020603050405020304" pitchFamily="18" charset="0"/>
              </a:rPr>
              <a:t>A safe and encouraging environment.</a:t>
            </a:r>
          </a:p>
          <a:p>
            <a:pPr algn="just" fontAlgn="base"/>
            <a:r>
              <a:rPr lang="en-US" dirty="0">
                <a:latin typeface="Times New Roman" panose="02020603050405020304" pitchFamily="18" charset="0"/>
                <a:cs typeface="Times New Roman" panose="02020603050405020304" pitchFamily="18" charset="0"/>
              </a:rPr>
              <a:t>Gender-sensitive curriculum and faculty.</a:t>
            </a:r>
          </a:p>
          <a:p>
            <a:pPr algn="just" fontAlgn="base"/>
            <a:r>
              <a:rPr lang="en-US" dirty="0">
                <a:latin typeface="Times New Roman" panose="02020603050405020304" pitchFamily="18" charset="0"/>
                <a:cs typeface="Times New Roman" panose="02020603050405020304" pitchFamily="18" charset="0"/>
              </a:rPr>
              <a:t>Emphasis on leadership development and empowerment.</a:t>
            </a:r>
          </a:p>
          <a:p>
            <a:endParaRPr lang="en-IN" dirty="0"/>
          </a:p>
        </p:txBody>
      </p:sp>
    </p:spTree>
    <p:extLst>
      <p:ext uri="{BB962C8B-B14F-4D97-AF65-F5344CB8AC3E}">
        <p14:creationId xmlns:p14="http://schemas.microsoft.com/office/powerpoint/2010/main" val="151196316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679269" y="600891"/>
            <a:ext cx="10674531" cy="5576072"/>
          </a:xfrm>
        </p:spPr>
        <p:txBody>
          <a:bodyPr>
            <a:normAutofit lnSpcReduction="10000"/>
          </a:bodyPr>
          <a:lstStyle/>
          <a:p>
            <a:pPr marL="0" indent="0" fontAlgn="base">
              <a:buNone/>
            </a:pPr>
            <a:r>
              <a:rPr lang="en-US" b="1" dirty="0" smtClean="0">
                <a:solidFill>
                  <a:srgbClr val="00B050"/>
                </a:solidFill>
                <a:latin typeface="Times New Roman" panose="02020603050405020304" pitchFamily="18" charset="0"/>
                <a:cs typeface="Times New Roman" panose="02020603050405020304" pitchFamily="18" charset="0"/>
              </a:rPr>
              <a:t>4</a:t>
            </a:r>
            <a:r>
              <a:rPr lang="en-US" b="1" dirty="0">
                <a:solidFill>
                  <a:srgbClr val="00B050"/>
                </a:solidFill>
                <a:latin typeface="Times New Roman" panose="02020603050405020304" pitchFamily="18" charset="0"/>
                <a:cs typeface="Times New Roman" panose="02020603050405020304" pitchFamily="18" charset="0"/>
              </a:rPr>
              <a:t>. Vocational and Professional Education for Women</a:t>
            </a:r>
          </a:p>
          <a:p>
            <a:pPr fontAlgn="base"/>
            <a:r>
              <a:rPr lang="en-US" dirty="0">
                <a:latin typeface="Times New Roman" panose="02020603050405020304" pitchFamily="18" charset="0"/>
                <a:cs typeface="Times New Roman" panose="02020603050405020304" pitchFamily="18" charset="0"/>
              </a:rPr>
              <a:t>The Commission advocated that women should not be restricted to traditional roles or courses like home science or arts. It recommended:</a:t>
            </a:r>
          </a:p>
          <a:p>
            <a:pPr fontAlgn="base"/>
            <a:r>
              <a:rPr lang="en-US" dirty="0">
                <a:latin typeface="Times New Roman" panose="02020603050405020304" pitchFamily="18" charset="0"/>
                <a:cs typeface="Times New Roman" panose="02020603050405020304" pitchFamily="18" charset="0"/>
              </a:rPr>
              <a:t>Professional training in fields like </a:t>
            </a:r>
            <a:r>
              <a:rPr lang="en-US" b="1" dirty="0">
                <a:latin typeface="Times New Roman" panose="02020603050405020304" pitchFamily="18" charset="0"/>
                <a:cs typeface="Times New Roman" panose="02020603050405020304" pitchFamily="18" charset="0"/>
              </a:rPr>
              <a:t>science, medicine, teaching, and administration</a:t>
            </a:r>
            <a:r>
              <a:rPr lang="en-US" dirty="0">
                <a:latin typeface="Times New Roman" panose="02020603050405020304" pitchFamily="18" charset="0"/>
                <a:cs typeface="Times New Roman" panose="02020603050405020304" pitchFamily="18" charset="0"/>
              </a:rPr>
              <a:t>.</a:t>
            </a:r>
          </a:p>
          <a:p>
            <a:pPr fontAlgn="base"/>
            <a:r>
              <a:rPr lang="en-US" b="1" dirty="0">
                <a:latin typeface="Times New Roman" panose="02020603050405020304" pitchFamily="18" charset="0"/>
                <a:cs typeface="Times New Roman" panose="02020603050405020304" pitchFamily="18" charset="0"/>
              </a:rPr>
              <a:t>Skill development</a:t>
            </a:r>
            <a:r>
              <a:rPr lang="en-US" dirty="0">
                <a:latin typeface="Times New Roman" panose="02020603050405020304" pitchFamily="18" charset="0"/>
                <a:cs typeface="Times New Roman" panose="02020603050405020304" pitchFamily="18" charset="0"/>
              </a:rPr>
              <a:t> for economic independence and employability.</a:t>
            </a:r>
          </a:p>
          <a:p>
            <a:pPr fontAlgn="base"/>
            <a:r>
              <a:rPr lang="en-US" dirty="0">
                <a:latin typeface="Times New Roman" panose="02020603050405020304" pitchFamily="18" charset="0"/>
                <a:cs typeface="Times New Roman" panose="02020603050405020304" pitchFamily="18" charset="0"/>
              </a:rPr>
              <a:t>Equal participation in </a:t>
            </a:r>
            <a:r>
              <a:rPr lang="en-US" b="1" dirty="0">
                <a:latin typeface="Times New Roman" panose="02020603050405020304" pitchFamily="18" charset="0"/>
                <a:cs typeface="Times New Roman" panose="02020603050405020304" pitchFamily="18" charset="0"/>
              </a:rPr>
              <a:t>research and innovation</a:t>
            </a:r>
            <a:r>
              <a:rPr lang="en-US" dirty="0" smtClean="0">
                <a:latin typeface="Times New Roman" panose="02020603050405020304" pitchFamily="18" charset="0"/>
                <a:cs typeface="Times New Roman" panose="02020603050405020304" pitchFamily="18" charset="0"/>
              </a:rPr>
              <a:t>.</a:t>
            </a:r>
          </a:p>
          <a:p>
            <a:pPr marL="0" indent="0" fontAlgn="base">
              <a:buNone/>
            </a:pPr>
            <a:r>
              <a:rPr lang="en-US" b="1" dirty="0">
                <a:solidFill>
                  <a:srgbClr val="00B050"/>
                </a:solidFill>
                <a:latin typeface="Times New Roman" panose="02020603050405020304" pitchFamily="18" charset="0"/>
                <a:cs typeface="Times New Roman" panose="02020603050405020304" pitchFamily="18" charset="0"/>
              </a:rPr>
              <a:t>5. Women as Teachers and Role Models</a:t>
            </a:r>
          </a:p>
          <a:p>
            <a:pPr fontAlgn="base"/>
            <a:r>
              <a:rPr lang="en-US" dirty="0">
                <a:latin typeface="Times New Roman" panose="02020603050405020304" pitchFamily="18" charset="0"/>
                <a:cs typeface="Times New Roman" panose="02020603050405020304" pitchFamily="18" charset="0"/>
              </a:rPr>
              <a:t>The Commission stressed on training more </a:t>
            </a:r>
            <a:r>
              <a:rPr lang="en-US" b="1" dirty="0">
                <a:latin typeface="Times New Roman" panose="02020603050405020304" pitchFamily="18" charset="0"/>
                <a:cs typeface="Times New Roman" panose="02020603050405020304" pitchFamily="18" charset="0"/>
              </a:rPr>
              <a:t>female teachers and professors</a:t>
            </a:r>
            <a:r>
              <a:rPr lang="en-US" dirty="0">
                <a:latin typeface="Times New Roman" panose="02020603050405020304" pitchFamily="18" charset="0"/>
                <a:cs typeface="Times New Roman" panose="02020603050405020304" pitchFamily="18" charset="0"/>
              </a:rPr>
              <a:t> to inspire girls and women. It suggested:</a:t>
            </a:r>
          </a:p>
          <a:p>
            <a:pPr fontAlgn="base"/>
            <a:r>
              <a:rPr lang="en-US" dirty="0">
                <a:latin typeface="Times New Roman" panose="02020603050405020304" pitchFamily="18" charset="0"/>
                <a:cs typeface="Times New Roman" panose="02020603050405020304" pitchFamily="18" charset="0"/>
              </a:rPr>
              <a:t>Special training programs for female educators.</a:t>
            </a:r>
          </a:p>
          <a:p>
            <a:pPr fontAlgn="base"/>
            <a:r>
              <a:rPr lang="en-US" dirty="0">
                <a:latin typeface="Times New Roman" panose="02020603050405020304" pitchFamily="18" charset="0"/>
                <a:cs typeface="Times New Roman" panose="02020603050405020304" pitchFamily="18" charset="0"/>
              </a:rPr>
              <a:t>Incentives and career opportunities to retain women in academics.</a:t>
            </a:r>
          </a:p>
          <a:p>
            <a:endParaRPr lang="en-IN" dirty="0"/>
          </a:p>
          <a:p>
            <a:pPr fontAlgn="base"/>
            <a:endParaRPr lang="en-US"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30454793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Impact of the Commission on Women’s Education in India</a:t>
            </a:r>
            <a:r>
              <a:rPr lang="en-US" b="1" dirty="0"/>
              <a:t/>
            </a:r>
            <a:br>
              <a:rPr lang="en-US" b="1" dirty="0"/>
            </a:br>
            <a:endParaRPr lang="en-IN" dirty="0"/>
          </a:p>
        </p:txBody>
      </p:sp>
      <p:sp>
        <p:nvSpPr>
          <p:cNvPr id="3" name="Content Placeholder 2"/>
          <p:cNvSpPr>
            <a:spLocks noGrp="1"/>
          </p:cNvSpPr>
          <p:nvPr>
            <p:ph idx="1"/>
          </p:nvPr>
        </p:nvSpPr>
        <p:spPr>
          <a:xfrm>
            <a:off x="627017" y="1423851"/>
            <a:ext cx="10726783" cy="4753112"/>
          </a:xfrm>
        </p:spPr>
        <p:txBody>
          <a:bodyPr>
            <a:normAutofit fontScale="92500" lnSpcReduction="20000"/>
          </a:bodyPr>
          <a:lstStyle/>
          <a:p>
            <a:pPr fontAlgn="base"/>
            <a:r>
              <a:rPr lang="en-US" dirty="0">
                <a:latin typeface="Times New Roman" panose="02020603050405020304" pitchFamily="18" charset="0"/>
                <a:cs typeface="Times New Roman" panose="02020603050405020304" pitchFamily="18" charset="0"/>
              </a:rPr>
              <a:t>The University Education Commission served as a </a:t>
            </a:r>
            <a:r>
              <a:rPr lang="en-US" b="1" dirty="0">
                <a:latin typeface="Times New Roman" panose="02020603050405020304" pitchFamily="18" charset="0"/>
                <a:cs typeface="Times New Roman" panose="02020603050405020304" pitchFamily="18" charset="0"/>
              </a:rPr>
              <a:t>catalyst for reforming higher education</a:t>
            </a:r>
            <a:r>
              <a:rPr lang="en-US" dirty="0">
                <a:latin typeface="Times New Roman" panose="02020603050405020304" pitchFamily="18" charset="0"/>
                <a:cs typeface="Times New Roman" panose="02020603050405020304" pitchFamily="18" charset="0"/>
              </a:rPr>
              <a:t> for women. Its recommendations led to:</a:t>
            </a:r>
          </a:p>
          <a:p>
            <a:pPr marL="0" indent="0" fontAlgn="base">
              <a:buNone/>
            </a:pPr>
            <a:r>
              <a:rPr lang="en-US" b="1" dirty="0">
                <a:solidFill>
                  <a:srgbClr val="00B050"/>
                </a:solidFill>
                <a:latin typeface="Times New Roman" panose="02020603050405020304" pitchFamily="18" charset="0"/>
                <a:cs typeface="Times New Roman" panose="02020603050405020304" pitchFamily="18" charset="0"/>
              </a:rPr>
              <a:t>1. Institutional Expansion</a:t>
            </a:r>
          </a:p>
          <a:p>
            <a:pPr fontAlgn="base"/>
            <a:r>
              <a:rPr lang="en-US" dirty="0">
                <a:latin typeface="Times New Roman" panose="02020603050405020304" pitchFamily="18" charset="0"/>
                <a:cs typeface="Times New Roman" panose="02020603050405020304" pitchFamily="18" charset="0"/>
              </a:rPr>
              <a:t>Establishment of women’s colleges across India.</a:t>
            </a:r>
          </a:p>
          <a:p>
            <a:pPr fontAlgn="base"/>
            <a:r>
              <a:rPr lang="en-US" dirty="0">
                <a:latin typeface="Times New Roman" panose="02020603050405020304" pitchFamily="18" charset="0"/>
                <a:cs typeface="Times New Roman" panose="02020603050405020304" pitchFamily="18" charset="0"/>
              </a:rPr>
              <a:t>Increased enrollment of women in co-educational universities.</a:t>
            </a:r>
          </a:p>
          <a:p>
            <a:pPr fontAlgn="base"/>
            <a:r>
              <a:rPr lang="en-US" dirty="0">
                <a:latin typeface="Times New Roman" panose="02020603050405020304" pitchFamily="18" charset="0"/>
                <a:cs typeface="Times New Roman" panose="02020603050405020304" pitchFamily="18" charset="0"/>
              </a:rPr>
              <a:t>Growth in the number of postgraduate women students and researchers.</a:t>
            </a:r>
          </a:p>
          <a:p>
            <a:pPr marL="0" indent="0" fontAlgn="base">
              <a:buNone/>
            </a:pPr>
            <a:r>
              <a:rPr lang="en-US" b="1" dirty="0">
                <a:solidFill>
                  <a:srgbClr val="00B050"/>
                </a:solidFill>
                <a:latin typeface="Times New Roman" panose="02020603050405020304" pitchFamily="18" charset="0"/>
                <a:cs typeface="Times New Roman" panose="02020603050405020304" pitchFamily="18" charset="0"/>
              </a:rPr>
              <a:t>2. Policy Formulation</a:t>
            </a:r>
          </a:p>
          <a:p>
            <a:pPr fontAlgn="base"/>
            <a:r>
              <a:rPr lang="en-US" dirty="0">
                <a:latin typeface="Times New Roman" panose="02020603050405020304" pitchFamily="18" charset="0"/>
                <a:cs typeface="Times New Roman" panose="02020603050405020304" pitchFamily="18" charset="0"/>
              </a:rPr>
              <a:t>The Commission influenced future educational policies, including:</a:t>
            </a:r>
          </a:p>
          <a:p>
            <a:pPr fontAlgn="base"/>
            <a:r>
              <a:rPr lang="en-US" b="1" u="sng" dirty="0">
                <a:latin typeface="Times New Roman" panose="02020603050405020304" pitchFamily="18" charset="0"/>
                <a:cs typeface="Times New Roman" panose="02020603050405020304" pitchFamily="18" charset="0"/>
                <a:hlinkClick r:id="rId2"/>
              </a:rPr>
              <a:t>Kothari Commission (1964–66)</a:t>
            </a:r>
            <a:r>
              <a:rPr lang="en-US" dirty="0">
                <a:latin typeface="Times New Roman" panose="02020603050405020304" pitchFamily="18" charset="0"/>
                <a:cs typeface="Times New Roman" panose="02020603050405020304" pitchFamily="18" charset="0"/>
              </a:rPr>
              <a:t>, which further strengthened the call for women’s empowerment through education.</a:t>
            </a:r>
          </a:p>
          <a:p>
            <a:pPr fontAlgn="base"/>
            <a:r>
              <a:rPr lang="en-US" b="1" u="sng" dirty="0">
                <a:latin typeface="Times New Roman" panose="02020603050405020304" pitchFamily="18" charset="0"/>
                <a:cs typeface="Times New Roman" panose="02020603050405020304" pitchFamily="18" charset="0"/>
                <a:hlinkClick r:id="rId3"/>
              </a:rPr>
              <a:t>National Policy on Education (1986)</a:t>
            </a:r>
            <a:r>
              <a:rPr lang="en-US" dirty="0">
                <a:latin typeface="Times New Roman" panose="02020603050405020304" pitchFamily="18" charset="0"/>
                <a:cs typeface="Times New Roman" panose="02020603050405020304" pitchFamily="18" charset="0"/>
              </a:rPr>
              <a:t> and its revisions that made gender equality a central goal.</a:t>
            </a:r>
          </a:p>
          <a:p>
            <a:endParaRPr lang="en-IN" dirty="0"/>
          </a:p>
        </p:txBody>
      </p:sp>
    </p:spTree>
    <p:extLst>
      <p:ext uri="{BB962C8B-B14F-4D97-AF65-F5344CB8AC3E}">
        <p14:creationId xmlns:p14="http://schemas.microsoft.com/office/powerpoint/2010/main" val="5781869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0" indent="0" fontAlgn="base">
              <a:buNone/>
            </a:pPr>
            <a:r>
              <a:rPr lang="en-US" b="1" dirty="0">
                <a:solidFill>
                  <a:srgbClr val="00B050"/>
                </a:solidFill>
                <a:latin typeface="Times New Roman" panose="02020603050405020304" pitchFamily="18" charset="0"/>
                <a:cs typeface="Times New Roman" panose="02020603050405020304" pitchFamily="18" charset="0"/>
              </a:rPr>
              <a:t>3. Gender Inclusion in Curriculum</a:t>
            </a:r>
          </a:p>
          <a:p>
            <a:pPr fontAlgn="base"/>
            <a:r>
              <a:rPr lang="en-US" dirty="0">
                <a:latin typeface="Times New Roman" panose="02020603050405020304" pitchFamily="18" charset="0"/>
                <a:cs typeface="Times New Roman" panose="02020603050405020304" pitchFamily="18" charset="0"/>
              </a:rPr>
              <a:t>Over time, educational curricula began to include themes of </a:t>
            </a:r>
            <a:r>
              <a:rPr lang="en-US" b="1" dirty="0">
                <a:latin typeface="Times New Roman" panose="02020603050405020304" pitchFamily="18" charset="0"/>
                <a:cs typeface="Times New Roman" panose="02020603050405020304" pitchFamily="18" charset="0"/>
              </a:rPr>
              <a:t>gender equality, women’s rights, and social justice</a:t>
            </a:r>
            <a:r>
              <a:rPr lang="en-US" dirty="0">
                <a:latin typeface="Times New Roman" panose="02020603050405020304" pitchFamily="18" charset="0"/>
                <a:cs typeface="Times New Roman" panose="02020603050405020304" pitchFamily="18" charset="0"/>
              </a:rPr>
              <a:t>, reflecting the ideological foundation laid by the 1948–49 Commission.</a:t>
            </a:r>
          </a:p>
          <a:p>
            <a:pPr marL="0" indent="0" fontAlgn="base">
              <a:buNone/>
            </a:pPr>
            <a:r>
              <a:rPr lang="en-US" b="1" dirty="0">
                <a:solidFill>
                  <a:srgbClr val="00B050"/>
                </a:solidFill>
                <a:latin typeface="Times New Roman" panose="02020603050405020304" pitchFamily="18" charset="0"/>
                <a:cs typeface="Times New Roman" panose="02020603050405020304" pitchFamily="18" charset="0"/>
              </a:rPr>
              <a:t>4. Rise in Women’s Literacy and Participation</a:t>
            </a:r>
          </a:p>
          <a:p>
            <a:pPr fontAlgn="base"/>
            <a:r>
              <a:rPr lang="en-US" dirty="0">
                <a:latin typeface="Times New Roman" panose="02020603050405020304" pitchFamily="18" charset="0"/>
                <a:cs typeface="Times New Roman" panose="02020603050405020304" pitchFamily="18" charset="0"/>
              </a:rPr>
              <a:t>India’s female literacy rate increased steadily in the decades following independence.</a:t>
            </a:r>
          </a:p>
          <a:p>
            <a:pPr fontAlgn="base"/>
            <a:r>
              <a:rPr lang="en-US" dirty="0">
                <a:latin typeface="Times New Roman" panose="02020603050405020304" pitchFamily="18" charset="0"/>
                <a:cs typeface="Times New Roman" panose="02020603050405020304" pitchFamily="18" charset="0"/>
              </a:rPr>
              <a:t>Women began entering professions like law, engineering, medicine, and politics.</a:t>
            </a:r>
          </a:p>
          <a:p>
            <a:endParaRPr lang="en-IN" dirty="0"/>
          </a:p>
        </p:txBody>
      </p:sp>
    </p:spTree>
    <p:extLst>
      <p:ext uri="{BB962C8B-B14F-4D97-AF65-F5344CB8AC3E}">
        <p14:creationId xmlns:p14="http://schemas.microsoft.com/office/powerpoint/2010/main" val="290260673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0" indent="0" fontAlgn="base">
              <a:buNone/>
            </a:pPr>
            <a:r>
              <a:rPr lang="en-US" b="1" dirty="0">
                <a:solidFill>
                  <a:srgbClr val="00B050"/>
                </a:solidFill>
                <a:latin typeface="Times New Roman" panose="02020603050405020304" pitchFamily="18" charset="0"/>
                <a:cs typeface="Times New Roman" panose="02020603050405020304" pitchFamily="18" charset="0"/>
              </a:rPr>
              <a:t>Challenges in Implementation</a:t>
            </a:r>
          </a:p>
          <a:p>
            <a:pPr fontAlgn="base"/>
            <a:r>
              <a:rPr lang="en-US" dirty="0">
                <a:latin typeface="Times New Roman" panose="02020603050405020304" pitchFamily="18" charset="0"/>
                <a:cs typeface="Times New Roman" panose="02020603050405020304" pitchFamily="18" charset="0"/>
              </a:rPr>
              <a:t>Despite the progressive vision, full realization of the Commission’s recommendations was </a:t>
            </a:r>
            <a:r>
              <a:rPr lang="en-US" b="1" dirty="0">
                <a:latin typeface="Times New Roman" panose="02020603050405020304" pitchFamily="18" charset="0"/>
                <a:cs typeface="Times New Roman" panose="02020603050405020304" pitchFamily="18" charset="0"/>
              </a:rPr>
              <a:t>not without hurdles</a:t>
            </a:r>
            <a:r>
              <a:rPr lang="en-US" dirty="0">
                <a:latin typeface="Times New Roman" panose="02020603050405020304" pitchFamily="18" charset="0"/>
                <a:cs typeface="Times New Roman" panose="02020603050405020304" pitchFamily="18" charset="0"/>
              </a:rPr>
              <a:t>:</a:t>
            </a:r>
          </a:p>
          <a:p>
            <a:pPr fontAlgn="base"/>
            <a:r>
              <a:rPr lang="en-US" dirty="0">
                <a:latin typeface="Times New Roman" panose="02020603050405020304" pitchFamily="18" charset="0"/>
                <a:cs typeface="Times New Roman" panose="02020603050405020304" pitchFamily="18" charset="0"/>
              </a:rPr>
              <a:t>Deep-rooted patriarchy in society.</a:t>
            </a:r>
          </a:p>
          <a:p>
            <a:pPr fontAlgn="base"/>
            <a:r>
              <a:rPr lang="en-US" dirty="0">
                <a:latin typeface="Times New Roman" panose="02020603050405020304" pitchFamily="18" charset="0"/>
                <a:cs typeface="Times New Roman" panose="02020603050405020304" pitchFamily="18" charset="0"/>
              </a:rPr>
              <a:t>Uneven implementation across states.</a:t>
            </a:r>
          </a:p>
          <a:p>
            <a:pPr fontAlgn="base"/>
            <a:r>
              <a:rPr lang="en-US" dirty="0">
                <a:latin typeface="Times New Roman" panose="02020603050405020304" pitchFamily="18" charset="0"/>
                <a:cs typeface="Times New Roman" panose="02020603050405020304" pitchFamily="18" charset="0"/>
              </a:rPr>
              <a:t>Lack of funding for women-centric institutions.</a:t>
            </a:r>
          </a:p>
          <a:p>
            <a:pPr fontAlgn="base"/>
            <a:r>
              <a:rPr lang="en-US" dirty="0">
                <a:latin typeface="Times New Roman" panose="02020603050405020304" pitchFamily="18" charset="0"/>
                <a:cs typeface="Times New Roman" panose="02020603050405020304" pitchFamily="18" charset="0"/>
              </a:rPr>
              <a:t>Continued underrepresentation of women in STEM and leadership roles.</a:t>
            </a:r>
          </a:p>
        </p:txBody>
      </p:sp>
    </p:spTree>
    <p:extLst>
      <p:ext uri="{BB962C8B-B14F-4D97-AF65-F5344CB8AC3E}">
        <p14:creationId xmlns:p14="http://schemas.microsoft.com/office/powerpoint/2010/main" val="86099470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Relevance in the Contemporary Context</a:t>
            </a:r>
            <a:br>
              <a:rPr lang="en-US" b="1" dirty="0">
                <a:latin typeface="Times New Roman" panose="02020603050405020304" pitchFamily="18" charset="0"/>
                <a:cs typeface="Times New Roman" panose="02020603050405020304" pitchFamily="18" charset="0"/>
              </a:rPr>
            </a:b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gn="just" fontAlgn="base"/>
            <a:r>
              <a:rPr lang="en-US" dirty="0">
                <a:latin typeface="Times New Roman" panose="02020603050405020304" pitchFamily="18" charset="0"/>
                <a:cs typeface="Times New Roman" panose="02020603050405020304" pitchFamily="18" charset="0"/>
              </a:rPr>
              <a:t>The recommendations of the University Education Commission (1948–49) are still </a:t>
            </a:r>
            <a:r>
              <a:rPr lang="en-US" b="1" dirty="0">
                <a:latin typeface="Times New Roman" panose="02020603050405020304" pitchFamily="18" charset="0"/>
                <a:cs typeface="Times New Roman" panose="02020603050405020304" pitchFamily="18" charset="0"/>
              </a:rPr>
              <a:t>highly relevant</a:t>
            </a:r>
            <a:r>
              <a:rPr lang="en-US" dirty="0">
                <a:latin typeface="Times New Roman" panose="02020603050405020304" pitchFamily="18" charset="0"/>
                <a:cs typeface="Times New Roman" panose="02020603050405020304" pitchFamily="18" charset="0"/>
              </a:rPr>
              <a:t> today. Many of the goals remain </a:t>
            </a:r>
            <a:r>
              <a:rPr lang="en-US" b="1" dirty="0">
                <a:latin typeface="Times New Roman" panose="02020603050405020304" pitchFamily="18" charset="0"/>
                <a:cs typeface="Times New Roman" panose="02020603050405020304" pitchFamily="18" charset="0"/>
              </a:rPr>
              <a:t>partially achieved</a:t>
            </a:r>
            <a:r>
              <a:rPr lang="en-US" dirty="0">
                <a:latin typeface="Times New Roman" panose="02020603050405020304" pitchFamily="18" charset="0"/>
                <a:cs typeface="Times New Roman" panose="02020603050405020304" pitchFamily="18" charset="0"/>
              </a:rPr>
              <a:t>, making it essential to revisit its vision:</a:t>
            </a:r>
          </a:p>
          <a:p>
            <a:pPr algn="just" fontAlgn="base"/>
            <a:r>
              <a:rPr lang="en-US" b="1" dirty="0">
                <a:latin typeface="Times New Roman" panose="02020603050405020304" pitchFamily="18" charset="0"/>
                <a:cs typeface="Times New Roman" panose="02020603050405020304" pitchFamily="18" charset="0"/>
              </a:rPr>
              <a:t>1. Gender Gap in Higher Education</a:t>
            </a:r>
          </a:p>
          <a:p>
            <a:pPr algn="just" fontAlgn="base"/>
            <a:r>
              <a:rPr lang="en-US" dirty="0">
                <a:latin typeface="Times New Roman" panose="02020603050405020304" pitchFamily="18" charset="0"/>
                <a:cs typeface="Times New Roman" panose="02020603050405020304" pitchFamily="18" charset="0"/>
              </a:rPr>
              <a:t>Women still constitute a smaller percentage in technical and doctoral education.</a:t>
            </a:r>
          </a:p>
          <a:p>
            <a:pPr algn="just" fontAlgn="base"/>
            <a:r>
              <a:rPr lang="en-US" dirty="0">
                <a:latin typeface="Times New Roman" panose="02020603050405020304" pitchFamily="18" charset="0"/>
                <a:cs typeface="Times New Roman" panose="02020603050405020304" pitchFamily="18" charset="0"/>
              </a:rPr>
              <a:t>Gender stereotypes continue to influence course and career choices.</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9937949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692331" y="1018903"/>
            <a:ext cx="10661469" cy="5158060"/>
          </a:xfrm>
        </p:spPr>
        <p:txBody>
          <a:bodyPr>
            <a:normAutofit lnSpcReduction="10000"/>
          </a:bodyPr>
          <a:lstStyle/>
          <a:p>
            <a:pPr algn="just" fontAlgn="base"/>
            <a:r>
              <a:rPr lang="en-US" b="1" dirty="0">
                <a:latin typeface="Times New Roman" panose="02020603050405020304" pitchFamily="18" charset="0"/>
                <a:cs typeface="Times New Roman" panose="02020603050405020304" pitchFamily="18" charset="0"/>
              </a:rPr>
              <a:t>2. Need for Gender-Inclusive Pedagogy</a:t>
            </a:r>
          </a:p>
          <a:p>
            <a:pPr algn="just" fontAlgn="base"/>
            <a:r>
              <a:rPr lang="en-US" dirty="0">
                <a:latin typeface="Times New Roman" panose="02020603050405020304" pitchFamily="18" charset="0"/>
                <a:cs typeface="Times New Roman" panose="02020603050405020304" pitchFamily="18" charset="0"/>
              </a:rPr>
              <a:t>Modern institutions must focus on:</a:t>
            </a:r>
          </a:p>
          <a:p>
            <a:pPr algn="just" fontAlgn="base"/>
            <a:r>
              <a:rPr lang="en-US" dirty="0">
                <a:latin typeface="Times New Roman" panose="02020603050405020304" pitchFamily="18" charset="0"/>
                <a:cs typeface="Times New Roman" panose="02020603050405020304" pitchFamily="18" charset="0"/>
              </a:rPr>
              <a:t>Gender-neutral teaching practices.</a:t>
            </a:r>
          </a:p>
          <a:p>
            <a:pPr algn="just" fontAlgn="base"/>
            <a:r>
              <a:rPr lang="en-US" dirty="0">
                <a:latin typeface="Times New Roman" panose="02020603050405020304" pitchFamily="18" charset="0"/>
                <a:cs typeface="Times New Roman" panose="02020603050405020304" pitchFamily="18" charset="0"/>
              </a:rPr>
              <a:t>Inclusive infrastructure.</a:t>
            </a:r>
          </a:p>
          <a:p>
            <a:pPr algn="just" fontAlgn="base"/>
            <a:r>
              <a:rPr lang="en-US" dirty="0">
                <a:latin typeface="Times New Roman" panose="02020603050405020304" pitchFamily="18" charset="0"/>
                <a:cs typeface="Times New Roman" panose="02020603050405020304" pitchFamily="18" charset="0"/>
              </a:rPr>
              <a:t>Prevention of sexual harassment on campuses.</a:t>
            </a:r>
          </a:p>
          <a:p>
            <a:pPr algn="just" fontAlgn="base"/>
            <a:r>
              <a:rPr lang="en-US" b="1" dirty="0">
                <a:latin typeface="Times New Roman" panose="02020603050405020304" pitchFamily="18" charset="0"/>
                <a:cs typeface="Times New Roman" panose="02020603050405020304" pitchFamily="18" charset="0"/>
              </a:rPr>
              <a:t>3. Women’s Leadership in Academia</a:t>
            </a:r>
          </a:p>
          <a:p>
            <a:pPr algn="just" fontAlgn="base"/>
            <a:r>
              <a:rPr lang="en-US" dirty="0">
                <a:latin typeface="Times New Roman" panose="02020603050405020304" pitchFamily="18" charset="0"/>
                <a:cs typeface="Times New Roman" panose="02020603050405020304" pitchFamily="18" charset="0"/>
              </a:rPr>
              <a:t>The Commission’s dream of empowering women through higher education must now include leadership roles such as:</a:t>
            </a:r>
          </a:p>
          <a:p>
            <a:pPr algn="just" fontAlgn="base"/>
            <a:r>
              <a:rPr lang="en-US" dirty="0">
                <a:latin typeface="Times New Roman" panose="02020603050405020304" pitchFamily="18" charset="0"/>
                <a:cs typeface="Times New Roman" panose="02020603050405020304" pitchFamily="18" charset="0"/>
              </a:rPr>
              <a:t>Vice-chancellors.</a:t>
            </a:r>
          </a:p>
          <a:p>
            <a:pPr algn="just" fontAlgn="base"/>
            <a:r>
              <a:rPr lang="en-US" dirty="0">
                <a:latin typeface="Times New Roman" panose="02020603050405020304" pitchFamily="18" charset="0"/>
                <a:cs typeface="Times New Roman" panose="02020603050405020304" pitchFamily="18" charset="0"/>
              </a:rPr>
              <a:t>Deans and Directors.</a:t>
            </a:r>
          </a:p>
          <a:p>
            <a:pPr algn="just" fontAlgn="base"/>
            <a:r>
              <a:rPr lang="en-US" dirty="0">
                <a:latin typeface="Times New Roman" panose="02020603050405020304" pitchFamily="18" charset="0"/>
                <a:cs typeface="Times New Roman" panose="02020603050405020304" pitchFamily="18" charset="0"/>
              </a:rPr>
              <a:t>Research heads and policy-makers.</a:t>
            </a:r>
          </a:p>
          <a:p>
            <a:pPr algn="just"/>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90479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Key Takeaways from the University Education Commission</a:t>
            </a:r>
            <a:br>
              <a:rPr lang="en-US" b="1" dirty="0">
                <a:latin typeface="Times New Roman" panose="02020603050405020304" pitchFamily="18" charset="0"/>
                <a:cs typeface="Times New Roman" panose="02020603050405020304" pitchFamily="18" charset="0"/>
              </a:rPr>
            </a:br>
            <a:endParaRPr lang="en-IN" b="1" dirty="0">
              <a:latin typeface="Times New Roman" panose="02020603050405020304" pitchFamily="18" charset="0"/>
              <a:cs typeface="Times New Roman" panose="02020603050405020304" pitchFamily="18" charset="0"/>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644717902"/>
              </p:ext>
            </p:extLst>
          </p:nvPr>
        </p:nvGraphicFramePr>
        <p:xfrm>
          <a:off x="1972491" y="1809098"/>
          <a:ext cx="8321040" cy="4363143"/>
        </p:xfrm>
        <a:graphic>
          <a:graphicData uri="http://schemas.openxmlformats.org/drawingml/2006/table">
            <a:tbl>
              <a:tblPr/>
              <a:tblGrid>
                <a:gridCol w="4160520">
                  <a:extLst>
                    <a:ext uri="{9D8B030D-6E8A-4147-A177-3AD203B41FA5}">
                      <a16:colId xmlns:a16="http://schemas.microsoft.com/office/drawing/2014/main" val="2029981052"/>
                    </a:ext>
                  </a:extLst>
                </a:gridCol>
                <a:gridCol w="4160520">
                  <a:extLst>
                    <a:ext uri="{9D8B030D-6E8A-4147-A177-3AD203B41FA5}">
                      <a16:colId xmlns:a16="http://schemas.microsoft.com/office/drawing/2014/main" val="2307568475"/>
                    </a:ext>
                  </a:extLst>
                </a:gridCol>
              </a:tblGrid>
              <a:tr h="362611">
                <a:tc>
                  <a:txBody>
                    <a:bodyPr/>
                    <a:lstStyle/>
                    <a:p>
                      <a:r>
                        <a:rPr lang="en-IN" sz="1800" b="1" dirty="0">
                          <a:effectLst/>
                          <a:latin typeface="Times New Roman" panose="02020603050405020304" pitchFamily="18" charset="0"/>
                          <a:cs typeface="Times New Roman" panose="02020603050405020304" pitchFamily="18" charset="0"/>
                        </a:rPr>
                        <a:t>Recommendation Area</a:t>
                      </a:r>
                    </a:p>
                  </a:txBody>
                  <a:tcPr marL="90653" marR="90653" marT="45326" marB="4532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IN" sz="1800" b="1">
                          <a:effectLst/>
                          <a:latin typeface="Times New Roman" panose="02020603050405020304" pitchFamily="18" charset="0"/>
                          <a:cs typeface="Times New Roman" panose="02020603050405020304" pitchFamily="18" charset="0"/>
                        </a:rPr>
                        <a:t>Key Focus</a:t>
                      </a:r>
                    </a:p>
                  </a:txBody>
                  <a:tcPr marL="90653" marR="90653" marT="45326" marB="4532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657906154"/>
                  </a:ext>
                </a:extLst>
              </a:tr>
              <a:tr h="906529">
                <a:tc>
                  <a:txBody>
                    <a:bodyPr/>
                    <a:lstStyle/>
                    <a:p>
                      <a:r>
                        <a:rPr lang="en-IN" sz="1800" dirty="0">
                          <a:effectLst/>
                          <a:latin typeface="Times New Roman" panose="02020603050405020304" pitchFamily="18" charset="0"/>
                          <a:cs typeface="Times New Roman" panose="02020603050405020304" pitchFamily="18" charset="0"/>
                        </a:rPr>
                        <a:t>Access &amp; Equity</a:t>
                      </a:r>
                    </a:p>
                  </a:txBody>
                  <a:tcPr marL="90653" marR="90653" marT="45326" marB="4532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US" sz="1800" dirty="0">
                          <a:effectLst/>
                          <a:latin typeface="Times New Roman" panose="02020603050405020304" pitchFamily="18" charset="0"/>
                          <a:cs typeface="Times New Roman" panose="02020603050405020304" pitchFamily="18" charset="0"/>
                        </a:rPr>
                        <a:t>Equal opportunity, reservation of seats, financial support</a:t>
                      </a:r>
                    </a:p>
                  </a:txBody>
                  <a:tcPr marL="90653" marR="90653" marT="45326" marB="4532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4114968403"/>
                  </a:ext>
                </a:extLst>
              </a:tr>
              <a:tr h="906529">
                <a:tc>
                  <a:txBody>
                    <a:bodyPr/>
                    <a:lstStyle/>
                    <a:p>
                      <a:r>
                        <a:rPr lang="en-IN" sz="1800">
                          <a:effectLst/>
                          <a:latin typeface="Times New Roman" panose="02020603050405020304" pitchFamily="18" charset="0"/>
                          <a:cs typeface="Times New Roman" panose="02020603050405020304" pitchFamily="18" charset="0"/>
                        </a:rPr>
                        <a:t>Institutional Support</a:t>
                      </a:r>
                    </a:p>
                  </a:txBody>
                  <a:tcPr marL="90653" marR="90653" marT="45326" marB="4532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US" sz="1800" dirty="0">
                          <a:effectLst/>
                          <a:latin typeface="Times New Roman" panose="02020603050405020304" pitchFamily="18" charset="0"/>
                          <a:cs typeface="Times New Roman" panose="02020603050405020304" pitchFamily="18" charset="0"/>
                        </a:rPr>
                        <a:t>Women’s colleges/universities, safe hostel facilities</a:t>
                      </a:r>
                    </a:p>
                  </a:txBody>
                  <a:tcPr marL="90653" marR="90653" marT="45326" marB="4532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4275697885"/>
                  </a:ext>
                </a:extLst>
              </a:tr>
              <a:tr h="634570">
                <a:tc>
                  <a:txBody>
                    <a:bodyPr/>
                    <a:lstStyle/>
                    <a:p>
                      <a:r>
                        <a:rPr lang="en-IN" sz="1800">
                          <a:effectLst/>
                          <a:latin typeface="Times New Roman" panose="02020603050405020304" pitchFamily="18" charset="0"/>
                          <a:cs typeface="Times New Roman" panose="02020603050405020304" pitchFamily="18" charset="0"/>
                        </a:rPr>
                        <a:t>Curriculum Reform</a:t>
                      </a:r>
                    </a:p>
                  </a:txBody>
                  <a:tcPr marL="90653" marR="90653" marT="45326" marB="4532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US" sz="1800" dirty="0">
                          <a:effectLst/>
                          <a:latin typeface="Times New Roman" panose="02020603050405020304" pitchFamily="18" charset="0"/>
                          <a:cs typeface="Times New Roman" panose="02020603050405020304" pitchFamily="18" charset="0"/>
                        </a:rPr>
                        <a:t>Inclusion of professional and technical courses</a:t>
                      </a:r>
                    </a:p>
                  </a:txBody>
                  <a:tcPr marL="90653" marR="90653" marT="45326" marB="4532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3685509292"/>
                  </a:ext>
                </a:extLst>
              </a:tr>
              <a:tr h="906529">
                <a:tc>
                  <a:txBody>
                    <a:bodyPr/>
                    <a:lstStyle/>
                    <a:p>
                      <a:r>
                        <a:rPr lang="en-IN" sz="1800">
                          <a:effectLst/>
                          <a:latin typeface="Times New Roman" panose="02020603050405020304" pitchFamily="18" charset="0"/>
                          <a:cs typeface="Times New Roman" panose="02020603050405020304" pitchFamily="18" charset="0"/>
                        </a:rPr>
                        <a:t>Female Faculty</a:t>
                      </a:r>
                    </a:p>
                  </a:txBody>
                  <a:tcPr marL="90653" marR="90653" marT="45326" marB="4532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US" sz="1800" dirty="0">
                          <a:effectLst/>
                          <a:latin typeface="Times New Roman" panose="02020603050405020304" pitchFamily="18" charset="0"/>
                          <a:cs typeface="Times New Roman" panose="02020603050405020304" pitchFamily="18" charset="0"/>
                        </a:rPr>
                        <a:t>Recruitment and promotion of women educators</a:t>
                      </a:r>
                    </a:p>
                  </a:txBody>
                  <a:tcPr marL="90653" marR="90653" marT="45326" marB="4532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546285520"/>
                  </a:ext>
                </a:extLst>
              </a:tr>
              <a:tr h="634570">
                <a:tc>
                  <a:txBody>
                    <a:bodyPr/>
                    <a:lstStyle/>
                    <a:p>
                      <a:r>
                        <a:rPr lang="en-IN" sz="1800">
                          <a:effectLst/>
                          <a:latin typeface="Times New Roman" panose="02020603050405020304" pitchFamily="18" charset="0"/>
                          <a:cs typeface="Times New Roman" panose="02020603050405020304" pitchFamily="18" charset="0"/>
                        </a:rPr>
                        <a:t>Social Awareness</a:t>
                      </a:r>
                    </a:p>
                  </a:txBody>
                  <a:tcPr marL="90653" marR="90653" marT="45326" marB="4532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tc>
                  <a:txBody>
                    <a:bodyPr/>
                    <a:lstStyle/>
                    <a:p>
                      <a:r>
                        <a:rPr lang="en-US" sz="1800" dirty="0">
                          <a:effectLst/>
                          <a:latin typeface="Times New Roman" panose="02020603050405020304" pitchFamily="18" charset="0"/>
                          <a:cs typeface="Times New Roman" panose="02020603050405020304" pitchFamily="18" charset="0"/>
                        </a:rPr>
                        <a:t>Campaigns to encourage families and communities</a:t>
                      </a:r>
                    </a:p>
                  </a:txBody>
                  <a:tcPr marL="90653" marR="90653" marT="45326" marB="45326" anchor="ctr">
                    <a:lnL w="9525" cap="flat" cmpd="sng" algn="ctr">
                      <a:solidFill>
                        <a:srgbClr val="DDDDDD"/>
                      </a:solidFill>
                      <a:prstDash val="solid"/>
                      <a:round/>
                      <a:headEnd type="none" w="med" len="med"/>
                      <a:tailEnd type="none" w="med" len="med"/>
                    </a:lnL>
                    <a:lnR w="9525" cap="flat" cmpd="sng" algn="ctr">
                      <a:solidFill>
                        <a:srgbClr val="DDDDDD"/>
                      </a:solidFill>
                      <a:prstDash val="solid"/>
                      <a:round/>
                      <a:headEnd type="none" w="med" len="med"/>
                      <a:tailEnd type="none" w="med" len="med"/>
                    </a:lnR>
                    <a:lnT w="9525" cap="flat" cmpd="sng" algn="ctr">
                      <a:solidFill>
                        <a:srgbClr val="DDDDDD"/>
                      </a:solidFill>
                      <a:prstDash val="solid"/>
                      <a:round/>
                      <a:headEnd type="none" w="med" len="med"/>
                      <a:tailEnd type="none" w="med" len="med"/>
                    </a:lnT>
                    <a:lnB w="9525"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2247883867"/>
                  </a:ext>
                </a:extLst>
              </a:tr>
            </a:tbl>
          </a:graphicData>
        </a:graphic>
      </p:graphicFrame>
    </p:spTree>
    <p:extLst>
      <p:ext uri="{BB962C8B-B14F-4D97-AF65-F5344CB8AC3E}">
        <p14:creationId xmlns:p14="http://schemas.microsoft.com/office/powerpoint/2010/main" val="58573022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b="1" dirty="0">
                <a:latin typeface="Times New Roman" panose="02020603050405020304" pitchFamily="18" charset="0"/>
                <a:cs typeface="Times New Roman" panose="02020603050405020304" pitchFamily="18" charset="0"/>
              </a:rPr>
              <a:t>Conclusion</a:t>
            </a:r>
          </a:p>
        </p:txBody>
      </p:sp>
      <p:sp>
        <p:nvSpPr>
          <p:cNvPr id="3" name="Content Placeholder 2"/>
          <p:cNvSpPr>
            <a:spLocks noGrp="1"/>
          </p:cNvSpPr>
          <p:nvPr>
            <p:ph idx="1"/>
          </p:nvPr>
        </p:nvSpPr>
        <p:spPr/>
        <p:txBody>
          <a:bodyPr/>
          <a:lstStyle/>
          <a:p>
            <a:pPr algn="just" fontAlgn="base"/>
            <a:r>
              <a:rPr lang="en-US" dirty="0" smtClean="0">
                <a:latin typeface="Times New Roman" panose="02020603050405020304" pitchFamily="18" charset="0"/>
                <a:cs typeface="Times New Roman" panose="02020603050405020304" pitchFamily="18" charset="0"/>
              </a:rPr>
              <a:t>The</a:t>
            </a:r>
            <a:r>
              <a:rPr lang="en-US" dirty="0">
                <a:latin typeface="Times New Roman" panose="02020603050405020304" pitchFamily="18" charset="0"/>
                <a:cs typeface="Times New Roman" panose="02020603050405020304" pitchFamily="18" charset="0"/>
              </a:rPr>
              <a:t> </a:t>
            </a:r>
            <a:r>
              <a:rPr lang="en-US" b="1" u="sng" dirty="0">
                <a:latin typeface="Times New Roman" panose="02020603050405020304" pitchFamily="18" charset="0"/>
                <a:cs typeface="Times New Roman" panose="02020603050405020304" pitchFamily="18" charset="0"/>
                <a:hlinkClick r:id="rId2"/>
              </a:rPr>
              <a:t>University Education Commission of 1948–49</a:t>
            </a:r>
            <a:r>
              <a:rPr lang="en-US" dirty="0">
                <a:latin typeface="Times New Roman" panose="02020603050405020304" pitchFamily="18" charset="0"/>
                <a:cs typeface="Times New Roman" panose="02020603050405020304" pitchFamily="18" charset="0"/>
              </a:rPr>
              <a:t> remains a landmark in the history of Indian education. Its strong and clear advocacy for </a:t>
            </a:r>
            <a:r>
              <a:rPr lang="en-US" b="1" dirty="0">
                <a:latin typeface="Times New Roman" panose="02020603050405020304" pitchFamily="18" charset="0"/>
                <a:cs typeface="Times New Roman" panose="02020603050405020304" pitchFamily="18" charset="0"/>
              </a:rPr>
              <a:t>women’s education</a:t>
            </a:r>
            <a:r>
              <a:rPr lang="en-US" dirty="0">
                <a:latin typeface="Times New Roman" panose="02020603050405020304" pitchFamily="18" charset="0"/>
                <a:cs typeface="Times New Roman" panose="02020603050405020304" pitchFamily="18" charset="0"/>
              </a:rPr>
              <a:t> laid the intellectual and policy foundation for future reforms. As India progresses toward becoming a knowledge-based economy, the dream of gender equality in higher education must be actively pursued. Only then can we realize the true potential of the Commission’s legacy and empower future generations of women leaders.</a:t>
            </a:r>
          </a:p>
          <a:p>
            <a:endParaRPr lang="en-IN" dirty="0"/>
          </a:p>
        </p:txBody>
      </p:sp>
    </p:spTree>
    <p:extLst>
      <p:ext uri="{BB962C8B-B14F-4D97-AF65-F5344CB8AC3E}">
        <p14:creationId xmlns:p14="http://schemas.microsoft.com/office/powerpoint/2010/main" val="146946587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61258" y="1972490"/>
            <a:ext cx="11207932" cy="3213464"/>
          </a:xfrm>
        </p:spPr>
        <p:txBody>
          <a:bodyPr>
            <a:normAutofit/>
          </a:bodyPr>
          <a:lstStyle/>
          <a:p>
            <a:pPr marL="514350" indent="-514350" algn="ctr"/>
            <a:r>
              <a:rPr lang="en-US" sz="5400" b="1" dirty="0" smtClean="0">
                <a:latin typeface="Times New Roman" panose="02020603050405020304" pitchFamily="18" charset="0"/>
                <a:cs typeface="Times New Roman" panose="02020603050405020304" pitchFamily="18" charset="0"/>
              </a:rPr>
              <a:t>Constitutional Provision </a:t>
            </a:r>
            <a:br>
              <a:rPr lang="en-US" sz="5400" b="1" dirty="0" smtClean="0">
                <a:latin typeface="Times New Roman" panose="02020603050405020304" pitchFamily="18" charset="0"/>
                <a:cs typeface="Times New Roman" panose="02020603050405020304" pitchFamily="18" charset="0"/>
              </a:rPr>
            </a:br>
            <a:r>
              <a:rPr lang="en-US" sz="5400" b="1" dirty="0" smtClean="0">
                <a:latin typeface="Times New Roman" panose="02020603050405020304" pitchFamily="18" charset="0"/>
                <a:cs typeface="Times New Roman" panose="02020603050405020304" pitchFamily="18" charset="0"/>
              </a:rPr>
              <a:t>for equality of Women</a:t>
            </a:r>
            <a:br>
              <a:rPr lang="en-US" sz="5400" b="1" dirty="0" smtClean="0">
                <a:latin typeface="Times New Roman" panose="02020603050405020304" pitchFamily="18" charset="0"/>
                <a:cs typeface="Times New Roman" panose="02020603050405020304" pitchFamily="18" charset="0"/>
              </a:rPr>
            </a:br>
            <a:r>
              <a:rPr lang="en-US" sz="5400" b="1" dirty="0" smtClean="0">
                <a:latin typeface="Times New Roman" panose="02020603050405020304" pitchFamily="18" charset="0"/>
                <a:cs typeface="Times New Roman" panose="02020603050405020304" pitchFamily="18" charset="0"/>
              </a:rPr>
              <a:t>(Educational and Legal Provisions)</a:t>
            </a:r>
          </a:p>
        </p:txBody>
      </p:sp>
    </p:spTree>
    <p:extLst>
      <p:ext uri="{BB962C8B-B14F-4D97-AF65-F5344CB8AC3E}">
        <p14:creationId xmlns:p14="http://schemas.microsoft.com/office/powerpoint/2010/main" val="340302345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744583" y="2730137"/>
            <a:ext cx="10609217" cy="3446826"/>
          </a:xfrm>
        </p:spPr>
        <p:txBody>
          <a:bodyPr/>
          <a:lstStyle/>
          <a:p>
            <a:pPr marL="0" indent="0" algn="ctr">
              <a:buNone/>
            </a:pPr>
            <a:r>
              <a:rPr lang="en-US" sz="4400" b="1" dirty="0">
                <a:latin typeface="Times New Roman" panose="02020603050405020304" pitchFamily="18" charset="0"/>
                <a:cs typeface="Times New Roman" panose="02020603050405020304" pitchFamily="18" charset="0"/>
              </a:rPr>
              <a:t>Kothari Commission(1964-66) on Women Education</a:t>
            </a:r>
          </a:p>
          <a:p>
            <a:endParaRPr lang="en-IN" dirty="0"/>
          </a:p>
        </p:txBody>
      </p:sp>
    </p:spTree>
    <p:extLst>
      <p:ext uri="{BB962C8B-B14F-4D97-AF65-F5344CB8AC3E}">
        <p14:creationId xmlns:p14="http://schemas.microsoft.com/office/powerpoint/2010/main" val="328334693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Times New Roman" panose="02020603050405020304" pitchFamily="18" charset="0"/>
                <a:cs typeface="Times New Roman" panose="02020603050405020304" pitchFamily="18" charset="0"/>
              </a:rPr>
              <a:t>Introduction</a:t>
            </a: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The Kothari Commission (1964–66), officially known as the Indian Education Commission, was one of the most significant educational commissions in post-independence India. Established under the chairmanship of Dr. </a:t>
            </a:r>
            <a:r>
              <a:rPr lang="en-US" dirty="0" err="1">
                <a:latin typeface="Times New Roman" panose="02020603050405020304" pitchFamily="18" charset="0"/>
                <a:cs typeface="Times New Roman" panose="02020603050405020304" pitchFamily="18" charset="0"/>
              </a:rPr>
              <a:t>Daulat</a:t>
            </a:r>
            <a:r>
              <a:rPr lang="en-US" dirty="0">
                <a:latin typeface="Times New Roman" panose="02020603050405020304" pitchFamily="18" charset="0"/>
                <a:cs typeface="Times New Roman" panose="02020603050405020304" pitchFamily="18" charset="0"/>
              </a:rPr>
              <a:t> Singh Kothari, then Chairman of the University Grants Commission (UGC), the commission aimed to develop a comprehensive framework for education that would align with the socio-economic needs of the country. Among its many focus areas, women’s education was given substantial attention—an effort that marked the beginning of a long-term commitment to gender equality in Indian education.</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4844726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Objectives of Kothari Commission with Respect to Women’s Education</a:t>
            </a:r>
            <a:br>
              <a:rPr lang="en-US" b="1" dirty="0">
                <a:latin typeface="Times New Roman" panose="02020603050405020304" pitchFamily="18" charset="0"/>
                <a:cs typeface="Times New Roman" panose="02020603050405020304" pitchFamily="18" charset="0"/>
              </a:rPr>
            </a:b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fontAlgn="base"/>
            <a:r>
              <a:rPr lang="en-US" dirty="0">
                <a:latin typeface="Times New Roman" panose="02020603050405020304" pitchFamily="18" charset="0"/>
                <a:cs typeface="Times New Roman" panose="02020603050405020304" pitchFamily="18" charset="0"/>
              </a:rPr>
              <a:t>The Commission aimed:</a:t>
            </a:r>
          </a:p>
          <a:p>
            <a:pPr fontAlgn="base"/>
            <a:r>
              <a:rPr lang="en-US" dirty="0">
                <a:latin typeface="Times New Roman" panose="02020603050405020304" pitchFamily="18" charset="0"/>
                <a:cs typeface="Times New Roman" panose="02020603050405020304" pitchFamily="18" charset="0"/>
              </a:rPr>
              <a:t>To promote equal educational opportunities for both sexes.</a:t>
            </a:r>
          </a:p>
          <a:p>
            <a:pPr fontAlgn="base"/>
            <a:r>
              <a:rPr lang="en-US" dirty="0">
                <a:latin typeface="Times New Roman" panose="02020603050405020304" pitchFamily="18" charset="0"/>
                <a:cs typeface="Times New Roman" panose="02020603050405020304" pitchFamily="18" charset="0"/>
              </a:rPr>
              <a:t>To recommend institutional and policy-level reforms for girls’ and women’s education.</a:t>
            </a:r>
          </a:p>
          <a:p>
            <a:pPr fontAlgn="base"/>
            <a:r>
              <a:rPr lang="en-US" dirty="0">
                <a:latin typeface="Times New Roman" panose="02020603050405020304" pitchFamily="18" charset="0"/>
                <a:cs typeface="Times New Roman" panose="02020603050405020304" pitchFamily="18" charset="0"/>
              </a:rPr>
              <a:t>To integrate women’s education with national development goals.</a:t>
            </a:r>
          </a:p>
          <a:p>
            <a:pPr fontAlgn="base"/>
            <a:r>
              <a:rPr lang="en-US" dirty="0">
                <a:latin typeface="Times New Roman" panose="02020603050405020304" pitchFamily="18" charset="0"/>
                <a:cs typeface="Times New Roman" panose="02020603050405020304" pitchFamily="18" charset="0"/>
              </a:rPr>
              <a:t>To improve the participation of women in all l</a:t>
            </a:r>
            <a:r>
              <a:rPr lang="en-US" dirty="0"/>
              <a:t>evels of education—from primary to higher education.</a:t>
            </a:r>
          </a:p>
          <a:p>
            <a:endParaRPr lang="en-IN" dirty="0"/>
          </a:p>
        </p:txBody>
      </p:sp>
    </p:spTree>
    <p:extLst>
      <p:ext uri="{BB962C8B-B14F-4D97-AF65-F5344CB8AC3E}">
        <p14:creationId xmlns:p14="http://schemas.microsoft.com/office/powerpoint/2010/main" val="3918579080"/>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Key Recommendations of the Kothari Commission on Women Education</a:t>
            </a:r>
            <a:br>
              <a:rPr lang="en-US" b="1" dirty="0">
                <a:latin typeface="Times New Roman" panose="02020603050405020304" pitchFamily="18" charset="0"/>
                <a:cs typeface="Times New Roman" panose="02020603050405020304" pitchFamily="18" charset="0"/>
              </a:rPr>
            </a:b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586854" y="1446664"/>
            <a:ext cx="10766946" cy="4730300"/>
          </a:xfrm>
        </p:spPr>
        <p:txBody>
          <a:bodyPr/>
          <a:lstStyle/>
          <a:p>
            <a:r>
              <a:rPr lang="en-US" b="1" dirty="0">
                <a:latin typeface="Times New Roman" panose="02020603050405020304" pitchFamily="18" charset="0"/>
                <a:cs typeface="Times New Roman" panose="02020603050405020304" pitchFamily="18" charset="0"/>
              </a:rPr>
              <a:t>1. Equal Access to Education</a:t>
            </a:r>
          </a:p>
          <a:p>
            <a:r>
              <a:rPr lang="en-US" dirty="0">
                <a:latin typeface="Times New Roman" panose="02020603050405020304" pitchFamily="18" charset="0"/>
                <a:cs typeface="Times New Roman" panose="02020603050405020304" pitchFamily="18" charset="0"/>
              </a:rPr>
              <a:t>The Commission emphasized that education for women should not be seen as a luxury or social favor, but a fundamental right and a national necessity. It called for removing gender disparities in access to all levels of education</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“No nation can achieve progress unless women are equally educated as men.” – Kothari Commission</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963354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fontAlgn="base"/>
            <a:r>
              <a:rPr lang="en-US" b="1" dirty="0" smtClean="0">
                <a:latin typeface="Times New Roman" panose="02020603050405020304" pitchFamily="18" charset="0"/>
                <a:cs typeface="Times New Roman" panose="02020603050405020304" pitchFamily="18" charset="0"/>
              </a:rPr>
              <a:t>2. Compulsory Education for Girls</a:t>
            </a:r>
          </a:p>
          <a:p>
            <a:pPr fontAlgn="base"/>
            <a:r>
              <a:rPr lang="en-US" dirty="0" smtClean="0">
                <a:latin typeface="Times New Roman" panose="02020603050405020304" pitchFamily="18" charset="0"/>
                <a:cs typeface="Times New Roman" panose="02020603050405020304" pitchFamily="18" charset="0"/>
              </a:rPr>
              <a:t>The report recommended </a:t>
            </a:r>
            <a:r>
              <a:rPr lang="en-US" b="1" dirty="0" smtClean="0">
                <a:latin typeface="Times New Roman" panose="02020603050405020304" pitchFamily="18" charset="0"/>
                <a:cs typeface="Times New Roman" panose="02020603050405020304" pitchFamily="18" charset="0"/>
                <a:hlinkClick r:id="rId2"/>
              </a:rPr>
              <a:t>free and compulsory education for all children, including girls, up to the age of 14 years</a:t>
            </a:r>
            <a:r>
              <a:rPr lang="en-US" dirty="0" smtClean="0">
                <a:latin typeface="Times New Roman" panose="02020603050405020304" pitchFamily="18" charset="0"/>
                <a:cs typeface="Times New Roman" panose="02020603050405020304" pitchFamily="18" charset="0"/>
              </a:rPr>
              <a:t>, in alignment with Article 45 of the Constitution. It suggested removing barriers that discouraged girls from attending school, such as:</a:t>
            </a:r>
          </a:p>
          <a:p>
            <a:pPr fontAlgn="base"/>
            <a:r>
              <a:rPr lang="en-US" dirty="0" smtClean="0">
                <a:latin typeface="Times New Roman" panose="02020603050405020304" pitchFamily="18" charset="0"/>
                <a:cs typeface="Times New Roman" panose="02020603050405020304" pitchFamily="18" charset="0"/>
              </a:rPr>
              <a:t>Early marriage</a:t>
            </a:r>
          </a:p>
          <a:p>
            <a:pPr fontAlgn="base"/>
            <a:r>
              <a:rPr lang="en-US" dirty="0" smtClean="0">
                <a:latin typeface="Times New Roman" panose="02020603050405020304" pitchFamily="18" charset="0"/>
                <a:cs typeface="Times New Roman" panose="02020603050405020304" pitchFamily="18" charset="0"/>
              </a:rPr>
              <a:t>Household responsibilities</a:t>
            </a:r>
          </a:p>
          <a:p>
            <a:pPr fontAlgn="base"/>
            <a:r>
              <a:rPr lang="en-US" dirty="0" smtClean="0">
                <a:latin typeface="Times New Roman" panose="02020603050405020304" pitchFamily="18" charset="0"/>
                <a:cs typeface="Times New Roman" panose="02020603050405020304" pitchFamily="18" charset="0"/>
              </a:rPr>
              <a:t>Safety concerns</a:t>
            </a:r>
          </a:p>
          <a:p>
            <a:endParaRPr lang="en-IN" dirty="0"/>
          </a:p>
        </p:txBody>
      </p:sp>
    </p:spTree>
    <p:extLst>
      <p:ext uri="{BB962C8B-B14F-4D97-AF65-F5344CB8AC3E}">
        <p14:creationId xmlns:p14="http://schemas.microsoft.com/office/powerpoint/2010/main" val="196966899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fontAlgn="base"/>
            <a:r>
              <a:rPr lang="en-US" b="1" dirty="0">
                <a:latin typeface="Times New Roman" panose="02020603050405020304" pitchFamily="18" charset="0"/>
                <a:cs typeface="Times New Roman" panose="02020603050405020304" pitchFamily="18" charset="0"/>
              </a:rPr>
              <a:t>3. Establishment of Schools for Girls</a:t>
            </a:r>
          </a:p>
          <a:p>
            <a:pPr fontAlgn="base"/>
            <a:r>
              <a:rPr lang="en-US" dirty="0">
                <a:latin typeface="Times New Roman" panose="02020603050405020304" pitchFamily="18" charset="0"/>
                <a:cs typeface="Times New Roman" panose="02020603050405020304" pitchFamily="18" charset="0"/>
              </a:rPr>
              <a:t>To overcome socio-cultural resistance in conservative communities, the Commission proposed the </a:t>
            </a:r>
            <a:r>
              <a:rPr lang="en-US" b="1" dirty="0">
                <a:latin typeface="Times New Roman" panose="02020603050405020304" pitchFamily="18" charset="0"/>
                <a:cs typeface="Times New Roman" panose="02020603050405020304" pitchFamily="18" charset="0"/>
              </a:rPr>
              <a:t>establishment of exclusive girls’ schools</a:t>
            </a:r>
            <a:r>
              <a:rPr lang="en-US" dirty="0">
                <a:latin typeface="Times New Roman" panose="02020603050405020304" pitchFamily="18" charset="0"/>
                <a:cs typeface="Times New Roman" panose="02020603050405020304" pitchFamily="18" charset="0"/>
              </a:rPr>
              <a:t>, especially in rural and semi-urban areas. These schools were expected to provide:</a:t>
            </a:r>
          </a:p>
          <a:p>
            <a:pPr fontAlgn="base"/>
            <a:r>
              <a:rPr lang="en-US" dirty="0">
                <a:latin typeface="Times New Roman" panose="02020603050405020304" pitchFamily="18" charset="0"/>
                <a:cs typeface="Times New Roman" panose="02020603050405020304" pitchFamily="18" charset="0"/>
              </a:rPr>
              <a:t>Safe and hygienic infrastructure</a:t>
            </a:r>
          </a:p>
          <a:p>
            <a:pPr fontAlgn="base"/>
            <a:r>
              <a:rPr lang="en-US" dirty="0">
                <a:latin typeface="Times New Roman" panose="02020603050405020304" pitchFamily="18" charset="0"/>
                <a:cs typeface="Times New Roman" panose="02020603050405020304" pitchFamily="18" charset="0"/>
              </a:rPr>
              <a:t>Gender-sensitive curriculum</a:t>
            </a:r>
          </a:p>
          <a:p>
            <a:pPr fontAlgn="base"/>
            <a:r>
              <a:rPr lang="en-US" dirty="0">
                <a:latin typeface="Times New Roman" panose="02020603050405020304" pitchFamily="18" charset="0"/>
                <a:cs typeface="Times New Roman" panose="02020603050405020304" pitchFamily="18" charset="0"/>
              </a:rPr>
              <a:t>Trained female teachers</a:t>
            </a:r>
          </a:p>
        </p:txBody>
      </p:sp>
    </p:spTree>
    <p:extLst>
      <p:ext uri="{BB962C8B-B14F-4D97-AF65-F5344CB8AC3E}">
        <p14:creationId xmlns:p14="http://schemas.microsoft.com/office/powerpoint/2010/main" val="4161515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algn="just" fontAlgn="base"/>
            <a:r>
              <a:rPr lang="en-US" b="1" dirty="0">
                <a:latin typeface="Times New Roman" panose="02020603050405020304" pitchFamily="18" charset="0"/>
                <a:cs typeface="Times New Roman" panose="02020603050405020304" pitchFamily="18" charset="0"/>
              </a:rPr>
              <a:t>4. Recruitment of Female Teachers</a:t>
            </a:r>
          </a:p>
          <a:p>
            <a:pPr algn="just" fontAlgn="base"/>
            <a:r>
              <a:rPr lang="en-US" dirty="0">
                <a:latin typeface="Times New Roman" panose="02020603050405020304" pitchFamily="18" charset="0"/>
                <a:cs typeface="Times New Roman" panose="02020603050405020304" pitchFamily="18" charset="0"/>
              </a:rPr>
              <a:t>Recognizing that many parents were reluctant to send their daughters to co-educational schools, the Commission stressed the </a:t>
            </a:r>
            <a:r>
              <a:rPr lang="en-US" b="1" dirty="0">
                <a:latin typeface="Times New Roman" panose="02020603050405020304" pitchFamily="18" charset="0"/>
                <a:cs typeface="Times New Roman" panose="02020603050405020304" pitchFamily="18" charset="0"/>
              </a:rPr>
              <a:t>need for recruiting more female teachers</a:t>
            </a:r>
            <a:r>
              <a:rPr lang="en-US" dirty="0">
                <a:latin typeface="Times New Roman" panose="02020603050405020304" pitchFamily="18" charset="0"/>
                <a:cs typeface="Times New Roman" panose="02020603050405020304" pitchFamily="18" charset="0"/>
              </a:rPr>
              <a:t>, particularly at the primary and middle school levels.</a:t>
            </a:r>
          </a:p>
          <a:p>
            <a:pPr algn="just" fontAlgn="base"/>
            <a:r>
              <a:rPr lang="en-US" dirty="0">
                <a:latin typeface="Times New Roman" panose="02020603050405020304" pitchFamily="18" charset="0"/>
                <a:cs typeface="Times New Roman" panose="02020603050405020304" pitchFamily="18" charset="0"/>
              </a:rPr>
              <a:t>This move was intended to:</a:t>
            </a:r>
          </a:p>
          <a:p>
            <a:pPr algn="just" fontAlgn="base"/>
            <a:r>
              <a:rPr lang="en-US" dirty="0">
                <a:latin typeface="Times New Roman" panose="02020603050405020304" pitchFamily="18" charset="0"/>
                <a:cs typeface="Times New Roman" panose="02020603050405020304" pitchFamily="18" charset="0"/>
              </a:rPr>
              <a:t>Provide role models for girl students</a:t>
            </a:r>
          </a:p>
          <a:p>
            <a:pPr algn="just" fontAlgn="base"/>
            <a:r>
              <a:rPr lang="en-US" dirty="0">
                <a:latin typeface="Times New Roman" panose="02020603050405020304" pitchFamily="18" charset="0"/>
                <a:cs typeface="Times New Roman" panose="02020603050405020304" pitchFamily="18" charset="0"/>
              </a:rPr>
              <a:t>Improve comfort levels for parents and students</a:t>
            </a:r>
          </a:p>
          <a:p>
            <a:pPr algn="just" fontAlgn="base"/>
            <a:r>
              <a:rPr lang="en-US" dirty="0">
                <a:latin typeface="Times New Roman" panose="02020603050405020304" pitchFamily="18" charset="0"/>
                <a:cs typeface="Times New Roman" panose="02020603050405020304" pitchFamily="18" charset="0"/>
              </a:rPr>
              <a:t>Create a supportive environment for female learners</a:t>
            </a:r>
          </a:p>
        </p:txBody>
      </p:sp>
    </p:spTree>
    <p:extLst>
      <p:ext uri="{BB962C8B-B14F-4D97-AF65-F5344CB8AC3E}">
        <p14:creationId xmlns:p14="http://schemas.microsoft.com/office/powerpoint/2010/main" val="45201276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fontAlgn="base"/>
            <a:r>
              <a:rPr lang="en-US" b="1" dirty="0"/>
              <a:t>5. Curriculum Reforms for Women Empowerment</a:t>
            </a:r>
          </a:p>
          <a:p>
            <a:pPr fontAlgn="base"/>
            <a:r>
              <a:rPr lang="en-US" dirty="0"/>
              <a:t>The Commission recommended the </a:t>
            </a:r>
            <a:r>
              <a:rPr lang="en-US" b="1" dirty="0"/>
              <a:t>inclusion of subjects like home science, health education, and vocational training</a:t>
            </a:r>
            <a:r>
              <a:rPr lang="en-US" dirty="0"/>
              <a:t> to make education more relevant for girls. While some of these were based on traditional gender roles, the broader goal was to:</a:t>
            </a:r>
          </a:p>
          <a:p>
            <a:pPr fontAlgn="base"/>
            <a:r>
              <a:rPr lang="en-US" dirty="0"/>
              <a:t>Equip women with employable skills</a:t>
            </a:r>
          </a:p>
          <a:p>
            <a:pPr fontAlgn="base"/>
            <a:r>
              <a:rPr lang="en-US" dirty="0"/>
              <a:t>Promote financial independence</a:t>
            </a:r>
          </a:p>
          <a:p>
            <a:pPr fontAlgn="base"/>
            <a:r>
              <a:rPr lang="en-US" dirty="0"/>
              <a:t>Enhance their role in national development</a:t>
            </a:r>
          </a:p>
          <a:p>
            <a:endParaRPr lang="en-IN" dirty="0"/>
          </a:p>
        </p:txBody>
      </p:sp>
    </p:spTree>
    <p:extLst>
      <p:ext uri="{BB962C8B-B14F-4D97-AF65-F5344CB8AC3E}">
        <p14:creationId xmlns:p14="http://schemas.microsoft.com/office/powerpoint/2010/main" val="75237038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fontAlgn="base"/>
            <a:r>
              <a:rPr lang="en-US" b="1" dirty="0"/>
              <a:t>6. Scholarships and Incentives</a:t>
            </a:r>
          </a:p>
          <a:p>
            <a:pPr fontAlgn="base"/>
            <a:r>
              <a:rPr lang="en-US" dirty="0"/>
              <a:t>To encourage girls’ enrollment and reduce dropouts, the Commission advocated:</a:t>
            </a:r>
          </a:p>
          <a:p>
            <a:pPr fontAlgn="base"/>
            <a:r>
              <a:rPr lang="en-US" b="1" dirty="0"/>
              <a:t>Scholarships and stipends for girls</a:t>
            </a:r>
            <a:endParaRPr lang="en-US" dirty="0"/>
          </a:p>
          <a:p>
            <a:pPr fontAlgn="base"/>
            <a:r>
              <a:rPr lang="en-US" b="1" dirty="0"/>
              <a:t>Free textbooks and uniforms</a:t>
            </a:r>
            <a:endParaRPr lang="en-US" dirty="0"/>
          </a:p>
          <a:p>
            <a:pPr fontAlgn="base"/>
            <a:r>
              <a:rPr lang="en-US" b="1" dirty="0"/>
              <a:t>Mid-day meal programs</a:t>
            </a:r>
            <a:endParaRPr lang="en-US" dirty="0"/>
          </a:p>
          <a:p>
            <a:pPr fontAlgn="base"/>
            <a:r>
              <a:rPr lang="en-US" dirty="0"/>
              <a:t>These were seen as effective tools for boosting </a:t>
            </a:r>
            <a:r>
              <a:rPr lang="en-US" b="1" dirty="0"/>
              <a:t>female literacy and retention rates</a:t>
            </a:r>
            <a:r>
              <a:rPr lang="en-US" dirty="0"/>
              <a:t>, especially among economically weaker sections.</a:t>
            </a:r>
          </a:p>
          <a:p>
            <a:endParaRPr lang="en-IN" dirty="0"/>
          </a:p>
        </p:txBody>
      </p:sp>
    </p:spTree>
    <p:extLst>
      <p:ext uri="{BB962C8B-B14F-4D97-AF65-F5344CB8AC3E}">
        <p14:creationId xmlns:p14="http://schemas.microsoft.com/office/powerpoint/2010/main" val="1069243006"/>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85000" lnSpcReduction="20000"/>
          </a:bodyPr>
          <a:lstStyle/>
          <a:p>
            <a:pPr fontAlgn="base"/>
            <a:r>
              <a:rPr lang="en-US" b="1" dirty="0"/>
              <a:t>7. Women in Higher Education</a:t>
            </a:r>
          </a:p>
          <a:p>
            <a:pPr fontAlgn="base"/>
            <a:r>
              <a:rPr lang="en-US" dirty="0"/>
              <a:t>The Kothari Commission recognized the </a:t>
            </a:r>
            <a:r>
              <a:rPr lang="en-US" b="1" dirty="0"/>
              <a:t>underrepresentation of women in universities and professional courses</a:t>
            </a:r>
            <a:r>
              <a:rPr lang="en-US" dirty="0"/>
              <a:t>. It called for:</a:t>
            </a:r>
          </a:p>
          <a:p>
            <a:pPr fontAlgn="base"/>
            <a:r>
              <a:rPr lang="en-US" dirty="0"/>
              <a:t>Special incentives for women in higher education</a:t>
            </a:r>
          </a:p>
          <a:p>
            <a:pPr fontAlgn="base"/>
            <a:r>
              <a:rPr lang="en-US" dirty="0"/>
              <a:t>More women’s colleges and hostels</a:t>
            </a:r>
          </a:p>
          <a:p>
            <a:pPr fontAlgn="base"/>
            <a:r>
              <a:rPr lang="en-US" dirty="0"/>
              <a:t>Gender-sensitive admission policies</a:t>
            </a:r>
          </a:p>
          <a:p>
            <a:pPr fontAlgn="base"/>
            <a:r>
              <a:rPr lang="en-US" b="1" dirty="0"/>
              <a:t>8. Adult and Non-Formal Education for Women</a:t>
            </a:r>
          </a:p>
          <a:p>
            <a:pPr fontAlgn="base"/>
            <a:r>
              <a:rPr lang="en-US" dirty="0"/>
              <a:t>The Commission also emphasized the need to </a:t>
            </a:r>
            <a:r>
              <a:rPr lang="en-US" b="1" dirty="0"/>
              <a:t>educate adult women</a:t>
            </a:r>
            <a:r>
              <a:rPr lang="en-US" dirty="0"/>
              <a:t> who had missed formal schooling. It proposed:</a:t>
            </a:r>
          </a:p>
          <a:p>
            <a:pPr fontAlgn="base"/>
            <a:r>
              <a:rPr lang="en-US" dirty="0"/>
              <a:t>Night schools and part-time classes</a:t>
            </a:r>
          </a:p>
          <a:p>
            <a:pPr fontAlgn="base"/>
            <a:r>
              <a:rPr lang="en-US" dirty="0" smtClean="0"/>
              <a:t>Literacy </a:t>
            </a:r>
            <a:r>
              <a:rPr lang="en-US" dirty="0"/>
              <a:t>drives targeting women</a:t>
            </a:r>
          </a:p>
          <a:p>
            <a:pPr fontAlgn="base"/>
            <a:r>
              <a:rPr lang="en-US" dirty="0"/>
              <a:t>Functional literacy and life skills programs</a:t>
            </a:r>
          </a:p>
          <a:p>
            <a:endParaRPr lang="en-IN" dirty="0"/>
          </a:p>
        </p:txBody>
      </p:sp>
    </p:spTree>
    <p:extLst>
      <p:ext uri="{BB962C8B-B14F-4D97-AF65-F5344CB8AC3E}">
        <p14:creationId xmlns:p14="http://schemas.microsoft.com/office/powerpoint/2010/main" val="28289958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Times New Roman" panose="02020603050405020304" pitchFamily="18" charset="0"/>
                <a:cs typeface="Times New Roman" panose="02020603050405020304" pitchFamily="18" charset="0"/>
              </a:rPr>
              <a:t>Introduction</a:t>
            </a: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algn="just" fontAlgn="base"/>
            <a:r>
              <a:rPr lang="en-US" b="1" u="sng" dirty="0">
                <a:latin typeface="Times New Roman" panose="02020603050405020304" pitchFamily="18" charset="0"/>
                <a:cs typeface="Times New Roman" panose="02020603050405020304" pitchFamily="18" charset="0"/>
                <a:hlinkClick r:id="rId2"/>
              </a:rPr>
              <a:t>Gender equality</a:t>
            </a:r>
            <a:r>
              <a:rPr lang="en-US" dirty="0">
                <a:latin typeface="Times New Roman" panose="02020603050405020304" pitchFamily="18" charset="0"/>
                <a:cs typeface="Times New Roman" panose="02020603050405020304" pitchFamily="18" charset="0"/>
              </a:rPr>
              <a:t> is a foundational principle of the Indian Constitution. While women have historically faced discrimination, both legally and socially, the framers of the Constitution laid down several </a:t>
            </a:r>
            <a:r>
              <a:rPr lang="en-US" b="1" dirty="0">
                <a:latin typeface="Times New Roman" panose="02020603050405020304" pitchFamily="18" charset="0"/>
                <a:cs typeface="Times New Roman" panose="02020603050405020304" pitchFamily="18" charset="0"/>
              </a:rPr>
              <a:t>provisions to ensure equality and empower women</a:t>
            </a:r>
            <a:r>
              <a:rPr lang="en-US" dirty="0">
                <a:latin typeface="Times New Roman" panose="02020603050405020304" pitchFamily="18" charset="0"/>
                <a:cs typeface="Times New Roman" panose="02020603050405020304" pitchFamily="18" charset="0"/>
              </a:rPr>
              <a:t>, especially in the domains of </a:t>
            </a:r>
            <a:r>
              <a:rPr lang="en-US" b="1" dirty="0">
                <a:latin typeface="Times New Roman" panose="02020603050405020304" pitchFamily="18" charset="0"/>
                <a:cs typeface="Times New Roman" panose="02020603050405020304" pitchFamily="18" charset="0"/>
              </a:rPr>
              <a:t>education</a:t>
            </a:r>
            <a:r>
              <a:rPr lang="en-US" dirty="0">
                <a:latin typeface="Times New Roman" panose="02020603050405020304" pitchFamily="18" charset="0"/>
                <a:cs typeface="Times New Roman" panose="02020603050405020304" pitchFamily="18" charset="0"/>
              </a:rPr>
              <a:t> and </a:t>
            </a:r>
            <a:r>
              <a:rPr lang="en-US" b="1" dirty="0">
                <a:latin typeface="Times New Roman" panose="02020603050405020304" pitchFamily="18" charset="0"/>
                <a:cs typeface="Times New Roman" panose="02020603050405020304" pitchFamily="18" charset="0"/>
              </a:rPr>
              <a:t>law</a:t>
            </a:r>
            <a:r>
              <a:rPr lang="en-US" dirty="0">
                <a:latin typeface="Times New Roman" panose="02020603050405020304" pitchFamily="18" charset="0"/>
                <a:cs typeface="Times New Roman" panose="02020603050405020304" pitchFamily="18" charset="0"/>
              </a:rPr>
              <a:t>.</a:t>
            </a:r>
          </a:p>
          <a:p>
            <a:pPr algn="just" fontAlgn="base"/>
            <a:r>
              <a:rPr lang="en-US" dirty="0">
                <a:latin typeface="Times New Roman" panose="02020603050405020304" pitchFamily="18" charset="0"/>
                <a:cs typeface="Times New Roman" panose="02020603050405020304" pitchFamily="18" charset="0"/>
              </a:rPr>
              <a:t>The Constitution of India not only guarantees equal rights but also empowers the State to take </a:t>
            </a:r>
            <a:r>
              <a:rPr lang="en-US" b="1" dirty="0">
                <a:latin typeface="Times New Roman" panose="02020603050405020304" pitchFamily="18" charset="0"/>
                <a:cs typeface="Times New Roman" panose="02020603050405020304" pitchFamily="18" charset="0"/>
              </a:rPr>
              <a:t>affirmative action</a:t>
            </a:r>
            <a:r>
              <a:rPr lang="en-US" dirty="0">
                <a:latin typeface="Times New Roman" panose="02020603050405020304" pitchFamily="18" charset="0"/>
                <a:cs typeface="Times New Roman" panose="02020603050405020304" pitchFamily="18" charset="0"/>
              </a:rPr>
              <a:t> to uplift women and bridge gender gaps. These provisions are critical for creating a more just, inclusive, and progressive India.</a:t>
            </a:r>
          </a:p>
          <a:p>
            <a:pPr algn="just"/>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1568415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Significance and Impact of Kothari Commission on Women’s Education</a:t>
            </a:r>
            <a:br>
              <a:rPr lang="en-US" b="1" dirty="0"/>
            </a:br>
            <a:endParaRPr lang="en-IN" dirty="0"/>
          </a:p>
        </p:txBody>
      </p:sp>
      <p:sp>
        <p:nvSpPr>
          <p:cNvPr id="3" name="Content Placeholder 2"/>
          <p:cNvSpPr>
            <a:spLocks noGrp="1"/>
          </p:cNvSpPr>
          <p:nvPr>
            <p:ph idx="1"/>
          </p:nvPr>
        </p:nvSpPr>
        <p:spPr/>
        <p:txBody>
          <a:bodyPr/>
          <a:lstStyle/>
          <a:p>
            <a:pPr fontAlgn="base"/>
            <a:r>
              <a:rPr lang="en-US" b="1" dirty="0"/>
              <a:t>1. Laid the Groundwork for National Education Policy (1986 &amp; 2020)</a:t>
            </a:r>
          </a:p>
          <a:p>
            <a:pPr fontAlgn="base"/>
            <a:r>
              <a:rPr lang="en-US" dirty="0"/>
              <a:t>Many of the ideas proposed by the Kothari Commission were later adopted in India’s </a:t>
            </a:r>
            <a:r>
              <a:rPr lang="en-US" b="1" u="sng" dirty="0">
                <a:hlinkClick r:id="rId2"/>
              </a:rPr>
              <a:t>National Policy on Education (NPE) 1986</a:t>
            </a:r>
            <a:r>
              <a:rPr lang="en-US" dirty="0"/>
              <a:t> and the </a:t>
            </a:r>
            <a:r>
              <a:rPr lang="en-US" b="1" u="sng" dirty="0">
                <a:hlinkClick r:id="rId3"/>
              </a:rPr>
              <a:t>New Education Policy (NEP) 2020</a:t>
            </a:r>
            <a:r>
              <a:rPr lang="en-US" dirty="0"/>
              <a:t>. Its emphasis on gender equality, equity in access, and inclusive education was carried forward in these policies.</a:t>
            </a:r>
          </a:p>
          <a:p>
            <a:endParaRPr lang="en-IN" dirty="0"/>
          </a:p>
        </p:txBody>
      </p:sp>
    </p:spTree>
    <p:extLst>
      <p:ext uri="{BB962C8B-B14F-4D97-AF65-F5344CB8AC3E}">
        <p14:creationId xmlns:p14="http://schemas.microsoft.com/office/powerpoint/2010/main" val="2435574467"/>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fontScale="92500" lnSpcReduction="10000"/>
          </a:bodyPr>
          <a:lstStyle/>
          <a:p>
            <a:pPr fontAlgn="base"/>
            <a:r>
              <a:rPr lang="en-US" b="1" dirty="0"/>
              <a:t>2. Increased Female Literacy Rates</a:t>
            </a:r>
          </a:p>
          <a:p>
            <a:pPr fontAlgn="base"/>
            <a:r>
              <a:rPr lang="en-US" dirty="0"/>
              <a:t>In the decades following the Commission, female literacy in India saw significant improvement:</a:t>
            </a:r>
          </a:p>
          <a:p>
            <a:pPr fontAlgn="base"/>
            <a:r>
              <a:rPr lang="en-US" dirty="0"/>
              <a:t>From </a:t>
            </a:r>
            <a:r>
              <a:rPr lang="en-US" b="1" dirty="0"/>
              <a:t>15.3% in 1961</a:t>
            </a:r>
            <a:r>
              <a:rPr lang="en-US" dirty="0"/>
              <a:t> to </a:t>
            </a:r>
            <a:r>
              <a:rPr lang="en-US" b="1" dirty="0"/>
              <a:t>65.46% by 2011</a:t>
            </a:r>
            <a:endParaRPr lang="en-US" dirty="0"/>
          </a:p>
          <a:p>
            <a:pPr fontAlgn="base"/>
            <a:r>
              <a:rPr lang="en-US" dirty="0"/>
              <a:t>Greater school enrollment of girls across all states</a:t>
            </a:r>
          </a:p>
          <a:p>
            <a:pPr fontAlgn="base"/>
            <a:r>
              <a:rPr lang="en-US" b="1" dirty="0"/>
              <a:t>3. Expansion of Girls’ Schools and Women’s Colleges</a:t>
            </a:r>
          </a:p>
          <a:p>
            <a:pPr fontAlgn="base"/>
            <a:r>
              <a:rPr lang="en-US" dirty="0"/>
              <a:t>Thanks to its recommendations, India witnessed a massive expansion in:</a:t>
            </a:r>
          </a:p>
          <a:p>
            <a:pPr fontAlgn="base"/>
            <a:r>
              <a:rPr lang="en-US" dirty="0"/>
              <a:t>Girls’ schools at the primary and secondary levels</a:t>
            </a:r>
          </a:p>
          <a:p>
            <a:pPr fontAlgn="base"/>
            <a:r>
              <a:rPr lang="en-US" dirty="0"/>
              <a:t>Specialized institutions for women in higher education</a:t>
            </a:r>
          </a:p>
          <a:p>
            <a:pPr fontAlgn="base"/>
            <a:r>
              <a:rPr lang="en-US" dirty="0"/>
              <a:t>More women joining STEM, medicine, law, and business</a:t>
            </a:r>
          </a:p>
        </p:txBody>
      </p:sp>
    </p:spTree>
    <p:extLst>
      <p:ext uri="{BB962C8B-B14F-4D97-AF65-F5344CB8AC3E}">
        <p14:creationId xmlns:p14="http://schemas.microsoft.com/office/powerpoint/2010/main" val="439714933"/>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fontAlgn="base"/>
            <a:r>
              <a:rPr lang="en-US" b="1" dirty="0"/>
              <a:t>4. Gender Parity in Education</a:t>
            </a:r>
          </a:p>
          <a:p>
            <a:pPr fontAlgn="base"/>
            <a:r>
              <a:rPr lang="en-US" dirty="0"/>
              <a:t>Over the years, the </a:t>
            </a:r>
            <a:r>
              <a:rPr lang="en-US" b="1" u="sng" dirty="0">
                <a:hlinkClick r:id="rId2"/>
              </a:rPr>
              <a:t>Gender Parity Index (GPI)</a:t>
            </a:r>
            <a:r>
              <a:rPr lang="en-US" dirty="0"/>
              <a:t> has improved, and in some states, girls now </a:t>
            </a:r>
            <a:r>
              <a:rPr lang="en-US" b="1" dirty="0"/>
              <a:t>outnumber boys in school enrollment</a:t>
            </a:r>
            <a:r>
              <a:rPr lang="en-US" dirty="0"/>
              <a:t>—a direct impact of long-term policy directions set by the Kothari Commission</a:t>
            </a:r>
          </a:p>
          <a:p>
            <a:endParaRPr lang="en-IN" dirty="0"/>
          </a:p>
        </p:txBody>
      </p:sp>
    </p:spTree>
    <p:extLst>
      <p:ext uri="{BB962C8B-B14F-4D97-AF65-F5344CB8AC3E}">
        <p14:creationId xmlns:p14="http://schemas.microsoft.com/office/powerpoint/2010/main" val="92510343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Criticism and Limitations</a:t>
            </a:r>
            <a:br>
              <a:rPr lang="en-US" b="1" dirty="0"/>
            </a:br>
            <a:endParaRPr lang="en-IN" dirty="0"/>
          </a:p>
        </p:txBody>
      </p:sp>
      <p:sp>
        <p:nvSpPr>
          <p:cNvPr id="3" name="Content Placeholder 2"/>
          <p:cNvSpPr>
            <a:spLocks noGrp="1"/>
          </p:cNvSpPr>
          <p:nvPr>
            <p:ph idx="1"/>
          </p:nvPr>
        </p:nvSpPr>
        <p:spPr/>
        <p:txBody>
          <a:bodyPr/>
          <a:lstStyle/>
          <a:p>
            <a:pPr fontAlgn="base"/>
            <a:r>
              <a:rPr lang="en-US" dirty="0" smtClean="0"/>
              <a:t>While </a:t>
            </a:r>
            <a:r>
              <a:rPr lang="en-US" dirty="0"/>
              <a:t>the Commission made path-breaking recommendations, it also received criticism for:</a:t>
            </a:r>
          </a:p>
          <a:p>
            <a:pPr fontAlgn="base"/>
            <a:r>
              <a:rPr lang="en-US" b="1" dirty="0"/>
              <a:t>Reinforcing gender roles</a:t>
            </a:r>
            <a:r>
              <a:rPr lang="en-US" dirty="0"/>
              <a:t> by promoting home science and domestic skills</a:t>
            </a:r>
          </a:p>
          <a:p>
            <a:pPr fontAlgn="base"/>
            <a:r>
              <a:rPr lang="en-US" dirty="0"/>
              <a:t>Not addressing </a:t>
            </a:r>
            <a:r>
              <a:rPr lang="en-US" b="1" dirty="0"/>
              <a:t>intersectional issues</a:t>
            </a:r>
            <a:r>
              <a:rPr lang="en-US" dirty="0"/>
              <a:t> like caste, class, and regional disparities deeply enough</a:t>
            </a:r>
          </a:p>
          <a:p>
            <a:pPr fontAlgn="base"/>
            <a:r>
              <a:rPr lang="en-US" dirty="0"/>
              <a:t>Slow and uneven implementation across states due to lack of political will and resources</a:t>
            </a:r>
          </a:p>
          <a:p>
            <a:endParaRPr lang="en-IN" dirty="0"/>
          </a:p>
        </p:txBody>
      </p:sp>
    </p:spTree>
    <p:extLst>
      <p:ext uri="{BB962C8B-B14F-4D97-AF65-F5344CB8AC3E}">
        <p14:creationId xmlns:p14="http://schemas.microsoft.com/office/powerpoint/2010/main" val="1531005843"/>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Conclusion</a:t>
            </a:r>
            <a:br>
              <a:rPr lang="en-US" b="1" dirty="0"/>
            </a:br>
            <a:endParaRPr lang="en-IN" dirty="0"/>
          </a:p>
        </p:txBody>
      </p:sp>
      <p:sp>
        <p:nvSpPr>
          <p:cNvPr id="3" name="Content Placeholder 2"/>
          <p:cNvSpPr>
            <a:spLocks noGrp="1"/>
          </p:cNvSpPr>
          <p:nvPr>
            <p:ph idx="1"/>
          </p:nvPr>
        </p:nvSpPr>
        <p:spPr/>
        <p:txBody>
          <a:bodyPr>
            <a:normAutofit lnSpcReduction="10000"/>
          </a:bodyPr>
          <a:lstStyle/>
          <a:p>
            <a:pPr fontAlgn="base"/>
            <a:r>
              <a:rPr lang="en-US" dirty="0" smtClean="0"/>
              <a:t>The</a:t>
            </a:r>
            <a:r>
              <a:rPr lang="en-US" dirty="0"/>
              <a:t> </a:t>
            </a:r>
            <a:r>
              <a:rPr lang="en-US" b="1" u="sng" dirty="0">
                <a:hlinkClick r:id="rId2"/>
              </a:rPr>
              <a:t>Kothari Commission (1964–66)</a:t>
            </a:r>
            <a:r>
              <a:rPr lang="en-US" dirty="0"/>
              <a:t> was a </a:t>
            </a:r>
            <a:r>
              <a:rPr lang="en-US" b="1" dirty="0"/>
              <a:t>milestone in India’s educational reform</a:t>
            </a:r>
            <a:r>
              <a:rPr lang="en-US" dirty="0"/>
              <a:t>, especially in advancing </a:t>
            </a:r>
            <a:r>
              <a:rPr lang="en-US" b="1" dirty="0"/>
              <a:t>women’s education</a:t>
            </a:r>
            <a:r>
              <a:rPr lang="en-US" dirty="0"/>
              <a:t>. By emphasizing equal opportunity, institutional reform, and inclusive policies, it brought </a:t>
            </a:r>
            <a:r>
              <a:rPr lang="en-US" b="1" dirty="0"/>
              <a:t>gender equality into the national education agenda</a:t>
            </a:r>
            <a:r>
              <a:rPr lang="en-US" dirty="0"/>
              <a:t>. Though challenges remain, the Commission’s recommendations created a paradigm shift that continues to influence Indian education policies even today.</a:t>
            </a:r>
          </a:p>
          <a:p>
            <a:pPr fontAlgn="base"/>
            <a:r>
              <a:rPr lang="en-US" dirty="0"/>
              <a:t>Empowering women through education is not just a policy objective; it is a national necessity. As we look ahead, drawing inspiration from the Commission’s progressive blueprint will be essential in achieving </a:t>
            </a:r>
            <a:r>
              <a:rPr lang="en-US" b="1" dirty="0"/>
              <a:t>gender justice, inclusive growth</a:t>
            </a:r>
            <a:r>
              <a:rPr lang="en-US" dirty="0"/>
              <a:t>, and </a:t>
            </a:r>
            <a:r>
              <a:rPr lang="en-US" b="1" dirty="0"/>
              <a:t>social transformation</a:t>
            </a:r>
            <a:r>
              <a:rPr lang="en-US" dirty="0"/>
              <a:t>.</a:t>
            </a:r>
          </a:p>
          <a:p>
            <a:endParaRPr lang="en-IN" dirty="0"/>
          </a:p>
        </p:txBody>
      </p:sp>
    </p:spTree>
    <p:extLst>
      <p:ext uri="{BB962C8B-B14F-4D97-AF65-F5344CB8AC3E}">
        <p14:creationId xmlns:p14="http://schemas.microsoft.com/office/powerpoint/2010/main" val="376989636"/>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1446662" y="2238233"/>
            <a:ext cx="9907137" cy="3938730"/>
          </a:xfrm>
        </p:spPr>
        <p:txBody>
          <a:bodyPr>
            <a:normAutofit/>
          </a:bodyPr>
          <a:lstStyle/>
          <a:p>
            <a:pPr marL="0" indent="0">
              <a:buNone/>
            </a:pPr>
            <a:r>
              <a:rPr lang="en-US" sz="4800" b="1" dirty="0">
                <a:latin typeface="Times New Roman" panose="02020603050405020304" pitchFamily="18" charset="0"/>
                <a:cs typeface="Times New Roman" panose="02020603050405020304" pitchFamily="18" charset="0"/>
              </a:rPr>
              <a:t>National Policy on Education(1986) </a:t>
            </a:r>
            <a:r>
              <a:rPr lang="en-US" sz="4800" b="1" dirty="0" smtClean="0">
                <a:latin typeface="Times New Roman" panose="02020603050405020304" pitchFamily="18" charset="0"/>
                <a:cs typeface="Times New Roman" panose="02020603050405020304" pitchFamily="18" charset="0"/>
              </a:rPr>
              <a:t>  				on </a:t>
            </a:r>
          </a:p>
          <a:p>
            <a:pPr marL="0" indent="0">
              <a:buNone/>
            </a:pPr>
            <a:r>
              <a:rPr lang="en-US" sz="4800" b="1" dirty="0">
                <a:latin typeface="Times New Roman" panose="02020603050405020304" pitchFamily="18" charset="0"/>
                <a:cs typeface="Times New Roman" panose="02020603050405020304" pitchFamily="18" charset="0"/>
              </a:rPr>
              <a:t>	</a:t>
            </a:r>
            <a:r>
              <a:rPr lang="en-US" sz="4800" b="1" dirty="0" smtClean="0">
                <a:latin typeface="Times New Roman" panose="02020603050405020304" pitchFamily="18" charset="0"/>
                <a:cs typeface="Times New Roman" panose="02020603050405020304" pitchFamily="18" charset="0"/>
              </a:rPr>
              <a:t>	Women </a:t>
            </a:r>
            <a:r>
              <a:rPr lang="en-US" sz="4800" b="1" dirty="0">
                <a:latin typeface="Times New Roman" panose="02020603050405020304" pitchFamily="18" charset="0"/>
                <a:cs typeface="Times New Roman" panose="02020603050405020304" pitchFamily="18" charset="0"/>
              </a:rPr>
              <a:t>Education</a:t>
            </a:r>
          </a:p>
          <a:p>
            <a:endParaRPr lang="en-IN" sz="4800" b="1" dirty="0"/>
          </a:p>
        </p:txBody>
      </p:sp>
    </p:spTree>
    <p:extLst>
      <p:ext uri="{BB962C8B-B14F-4D97-AF65-F5344CB8AC3E}">
        <p14:creationId xmlns:p14="http://schemas.microsoft.com/office/powerpoint/2010/main" val="3742699241"/>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Introduction</a:t>
            </a:r>
            <a:br>
              <a:rPr lang="en-US" b="1" dirty="0">
                <a:latin typeface="Times New Roman" panose="02020603050405020304" pitchFamily="18" charset="0"/>
                <a:cs typeface="Times New Roman" panose="02020603050405020304" pitchFamily="18" charset="0"/>
              </a:rPr>
            </a:b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fontAlgn="base"/>
            <a:r>
              <a:rPr lang="en-US" dirty="0" smtClean="0">
                <a:latin typeface="Times New Roman" panose="02020603050405020304" pitchFamily="18" charset="0"/>
                <a:cs typeface="Times New Roman" panose="02020603050405020304" pitchFamily="18" charset="0"/>
              </a:rPr>
              <a:t>The</a:t>
            </a:r>
            <a:r>
              <a:rPr lang="en-US" dirty="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hlinkClick r:id="rId2"/>
              </a:rPr>
              <a:t>National Policy on Education (NPE) 1986</a:t>
            </a:r>
            <a:r>
              <a:rPr lang="en-US" dirty="0">
                <a:latin typeface="Times New Roman" panose="02020603050405020304" pitchFamily="18" charset="0"/>
                <a:cs typeface="Times New Roman" panose="02020603050405020304" pitchFamily="18" charset="0"/>
              </a:rPr>
              <a:t> was a transformative policy introduced by the Government of India to overhaul the Indian education system. Building on the foundation laid by earlier initiatives like the </a:t>
            </a:r>
            <a:r>
              <a:rPr lang="en-US" b="1" dirty="0">
                <a:latin typeface="Times New Roman" panose="02020603050405020304" pitchFamily="18" charset="0"/>
                <a:cs typeface="Times New Roman" panose="02020603050405020304" pitchFamily="18" charset="0"/>
                <a:hlinkClick r:id="rId3"/>
              </a:rPr>
              <a:t>Kothari Commission (1964–66)</a:t>
            </a:r>
            <a:r>
              <a:rPr lang="en-US" dirty="0">
                <a:latin typeface="Times New Roman" panose="02020603050405020304" pitchFamily="18" charset="0"/>
                <a:cs typeface="Times New Roman" panose="02020603050405020304" pitchFamily="18" charset="0"/>
              </a:rPr>
              <a:t>, this policy placed special emphasis on </a:t>
            </a:r>
            <a:r>
              <a:rPr lang="en-US" b="1" dirty="0">
                <a:latin typeface="Times New Roman" panose="02020603050405020304" pitchFamily="18" charset="0"/>
                <a:cs typeface="Times New Roman" panose="02020603050405020304" pitchFamily="18" charset="0"/>
              </a:rPr>
              <a:t>removing disparities and promoting equality</a:t>
            </a:r>
            <a:r>
              <a:rPr lang="en-US" dirty="0">
                <a:latin typeface="Times New Roman" panose="02020603050405020304" pitchFamily="18" charset="0"/>
                <a:cs typeface="Times New Roman" panose="02020603050405020304" pitchFamily="18" charset="0"/>
              </a:rPr>
              <a:t>, especially in the context of </a:t>
            </a:r>
            <a:r>
              <a:rPr lang="en-US" b="1" dirty="0">
                <a:latin typeface="Times New Roman" panose="02020603050405020304" pitchFamily="18" charset="0"/>
                <a:cs typeface="Times New Roman" panose="02020603050405020304" pitchFamily="18" charset="0"/>
              </a:rPr>
              <a:t>women’s education</a:t>
            </a:r>
            <a:r>
              <a:rPr lang="en-US" dirty="0">
                <a:latin typeface="Times New Roman" panose="02020603050405020304" pitchFamily="18" charset="0"/>
                <a:cs typeface="Times New Roman" panose="02020603050405020304" pitchFamily="18" charset="0"/>
              </a:rPr>
              <a:t>.</a:t>
            </a:r>
          </a:p>
          <a:p>
            <a:pPr fontAlgn="base"/>
            <a:r>
              <a:rPr lang="en-US" dirty="0">
                <a:latin typeface="Times New Roman" panose="02020603050405020304" pitchFamily="18" charset="0"/>
                <a:cs typeface="Times New Roman" panose="02020603050405020304" pitchFamily="18" charset="0"/>
              </a:rPr>
              <a:t>In a society where patriarchal norms had historically denied equal educational opportunities to girls and women, this policy aimed to bridge the gap and ensure that education became a </a:t>
            </a:r>
            <a:r>
              <a:rPr lang="en-US" b="1" dirty="0">
                <a:latin typeface="Times New Roman" panose="02020603050405020304" pitchFamily="18" charset="0"/>
                <a:cs typeface="Times New Roman" panose="02020603050405020304" pitchFamily="18" charset="0"/>
              </a:rPr>
              <a:t>powerful tool of empowerment</a:t>
            </a:r>
            <a:r>
              <a:rPr lang="en-US" dirty="0">
                <a:latin typeface="Times New Roman" panose="02020603050405020304" pitchFamily="18" charset="0"/>
                <a:cs typeface="Times New Roman" panose="02020603050405020304" pitchFamily="18" charset="0"/>
              </a:rPr>
              <a:t> for every Indian woman.</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6384381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latin typeface="Times New Roman" panose="02020603050405020304" pitchFamily="18" charset="0"/>
                <a:cs typeface="Times New Roman" panose="02020603050405020304" pitchFamily="18" charset="0"/>
              </a:rPr>
              <a:t>Objectives</a:t>
            </a:r>
            <a:br>
              <a:rPr lang="en-IN" b="1" dirty="0">
                <a:latin typeface="Times New Roman" panose="02020603050405020304" pitchFamily="18" charset="0"/>
                <a:cs typeface="Times New Roman" panose="02020603050405020304" pitchFamily="18" charset="0"/>
              </a:rPr>
            </a:b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514901"/>
            <a:ext cx="10515600" cy="4662062"/>
          </a:xfrm>
        </p:spPr>
        <p:txBody>
          <a:bodyPr>
            <a:normAutofit/>
          </a:bodyPr>
          <a:lstStyle/>
          <a:p>
            <a:r>
              <a:rPr lang="en-US" dirty="0">
                <a:latin typeface="Times New Roman" panose="02020603050405020304" pitchFamily="18" charset="0"/>
                <a:cs typeface="Times New Roman" panose="02020603050405020304" pitchFamily="18" charset="0"/>
              </a:rPr>
              <a:t>The NPE 1986 made a strong policy commitment to</a:t>
            </a:r>
            <a:r>
              <a:rPr lang="en-US" dirty="0" smtClean="0">
                <a:latin typeface="Times New Roman" panose="02020603050405020304" pitchFamily="18" charset="0"/>
                <a:cs typeface="Times New Roman" panose="02020603050405020304" pitchFamily="18" charset="0"/>
              </a:rPr>
              <a:t>:</a:t>
            </a:r>
          </a:p>
          <a:p>
            <a:pPr fontAlgn="base"/>
            <a:r>
              <a:rPr lang="en-US" dirty="0">
                <a:latin typeface="Times New Roman" panose="02020603050405020304" pitchFamily="18" charset="0"/>
                <a:cs typeface="Times New Roman" panose="02020603050405020304" pitchFamily="18" charset="0"/>
              </a:rPr>
              <a:t>Eradicate gender-based discrimination in education</a:t>
            </a:r>
          </a:p>
          <a:p>
            <a:pPr fontAlgn="base"/>
            <a:r>
              <a:rPr lang="en-US" dirty="0">
                <a:latin typeface="Times New Roman" panose="02020603050405020304" pitchFamily="18" charset="0"/>
                <a:cs typeface="Times New Roman" panose="02020603050405020304" pitchFamily="18" charset="0"/>
              </a:rPr>
              <a:t>Ensure universal access and enrollment of girls</a:t>
            </a:r>
          </a:p>
          <a:p>
            <a:pPr fontAlgn="base"/>
            <a:r>
              <a:rPr lang="en-US" dirty="0">
                <a:latin typeface="Times New Roman" panose="02020603050405020304" pitchFamily="18" charset="0"/>
                <a:cs typeface="Times New Roman" panose="02020603050405020304" pitchFamily="18" charset="0"/>
              </a:rPr>
              <a:t>Empower women through education for equality and independence</a:t>
            </a:r>
          </a:p>
          <a:p>
            <a:pPr fontAlgn="base"/>
            <a:r>
              <a:rPr lang="en-US" dirty="0">
                <a:latin typeface="Times New Roman" panose="02020603050405020304" pitchFamily="18" charset="0"/>
                <a:cs typeface="Times New Roman" panose="02020603050405020304" pitchFamily="18" charset="0"/>
              </a:rPr>
              <a:t>Enhance female participation in vocational, technical, and higher education</a:t>
            </a:r>
          </a:p>
          <a:p>
            <a:pPr fontAlgn="base"/>
            <a:r>
              <a:rPr lang="en-US" dirty="0">
                <a:latin typeface="Times New Roman" panose="02020603050405020304" pitchFamily="18" charset="0"/>
                <a:cs typeface="Times New Roman" panose="02020603050405020304" pitchFamily="18" charset="0"/>
              </a:rPr>
              <a:t>This policy acknowledged that education is not only a human right but also an essential means for achieving social justice and national development.</a:t>
            </a:r>
          </a:p>
          <a:p>
            <a:endParaRPr lang="en-IN" dirty="0"/>
          </a:p>
        </p:txBody>
      </p:sp>
    </p:spTree>
    <p:extLst>
      <p:ext uri="{BB962C8B-B14F-4D97-AF65-F5344CB8AC3E}">
        <p14:creationId xmlns:p14="http://schemas.microsoft.com/office/powerpoint/2010/main" val="29293903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Key Recommendations of NPE 1986 on Women Education</a:t>
            </a:r>
            <a:r>
              <a:rPr lang="en-US" b="1" dirty="0"/>
              <a:t/>
            </a:r>
            <a:br>
              <a:rPr lang="en-US" b="1" dirty="0"/>
            </a:br>
            <a:endParaRPr lang="en-IN" dirty="0"/>
          </a:p>
        </p:txBody>
      </p:sp>
      <p:sp>
        <p:nvSpPr>
          <p:cNvPr id="3" name="Content Placeholder 2"/>
          <p:cNvSpPr>
            <a:spLocks noGrp="1"/>
          </p:cNvSpPr>
          <p:nvPr>
            <p:ph idx="1"/>
          </p:nvPr>
        </p:nvSpPr>
        <p:spPr>
          <a:xfrm>
            <a:off x="838200" y="1501254"/>
            <a:ext cx="10515600" cy="4675709"/>
          </a:xfrm>
        </p:spPr>
        <p:txBody>
          <a:bodyPr>
            <a:normAutofit/>
          </a:bodyPr>
          <a:lstStyle/>
          <a:p>
            <a:pPr marL="0" indent="0">
              <a:buNone/>
            </a:pPr>
            <a:r>
              <a:rPr lang="en-US" b="1" dirty="0">
                <a:latin typeface="Times New Roman" panose="02020603050405020304" pitchFamily="18" charset="0"/>
                <a:cs typeface="Times New Roman" panose="02020603050405020304" pitchFamily="18" charset="0"/>
              </a:rPr>
              <a:t>1. Education as a Tool for Women’s Empowerment</a:t>
            </a:r>
          </a:p>
          <a:p>
            <a:r>
              <a:rPr lang="en-US" dirty="0">
                <a:latin typeface="Times New Roman" panose="02020603050405020304" pitchFamily="18" charset="0"/>
                <a:cs typeface="Times New Roman" panose="02020603050405020304" pitchFamily="18" charset="0"/>
              </a:rPr>
              <a:t>The policy explicitly stated</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“Education will be used as an agent of basic change in the status of women</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This highlighted the government’s intent to use education as a means to</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Break societal </a:t>
            </a:r>
            <a:r>
              <a:rPr lang="en-US" dirty="0" smtClean="0">
                <a:latin typeface="Times New Roman" panose="02020603050405020304" pitchFamily="18" charset="0"/>
                <a:cs typeface="Times New Roman" panose="02020603050405020304" pitchFamily="18" charset="0"/>
              </a:rPr>
              <a:t>barriers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Enhance women’s participation in economic and political </a:t>
            </a:r>
            <a:r>
              <a:rPr lang="en-US" dirty="0" smtClean="0">
                <a:latin typeface="Times New Roman" panose="02020603050405020304" pitchFamily="18" charset="0"/>
                <a:cs typeface="Times New Roman" panose="02020603050405020304" pitchFamily="18" charset="0"/>
              </a:rPr>
              <a:t>spheres</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Improve self-confidence and decision-making skills among women</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3398445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838200" y="365125"/>
            <a:ext cx="10515600" cy="5811838"/>
          </a:xfrm>
        </p:spPr>
        <p:txBody>
          <a:bodyPr>
            <a:normAutofit fontScale="92500" lnSpcReduction="10000"/>
          </a:bodyPr>
          <a:lstStyle/>
          <a:p>
            <a:pPr marL="0" indent="0" fontAlgn="base">
              <a:buNone/>
            </a:pPr>
            <a:r>
              <a:rPr lang="en-US" b="1" dirty="0">
                <a:latin typeface="Times New Roman" panose="02020603050405020304" pitchFamily="18" charset="0"/>
                <a:cs typeface="Times New Roman" panose="02020603050405020304" pitchFamily="18" charset="0"/>
              </a:rPr>
              <a:t>2. Special Emphasis on Girl Child Education</a:t>
            </a:r>
          </a:p>
          <a:p>
            <a:pPr fontAlgn="base"/>
            <a:r>
              <a:rPr lang="en-US" dirty="0">
                <a:latin typeface="Times New Roman" panose="02020603050405020304" pitchFamily="18" charset="0"/>
                <a:cs typeface="Times New Roman" panose="02020603050405020304" pitchFamily="18" charset="0"/>
              </a:rPr>
              <a:t>To address the high dropout rates and low enrollment of girls, especially in rural and tribal areas, NPE 1986 proposed:</a:t>
            </a:r>
          </a:p>
          <a:p>
            <a:pPr fontAlgn="base"/>
            <a:r>
              <a:rPr lang="en-US" dirty="0">
                <a:latin typeface="Times New Roman" panose="02020603050405020304" pitchFamily="18" charset="0"/>
                <a:cs typeface="Times New Roman" panose="02020603050405020304" pitchFamily="18" charset="0"/>
              </a:rPr>
              <a:t>Free and compulsory education up to 14 years</a:t>
            </a:r>
          </a:p>
          <a:p>
            <a:pPr fontAlgn="base"/>
            <a:r>
              <a:rPr lang="en-US" dirty="0">
                <a:latin typeface="Times New Roman" panose="02020603050405020304" pitchFamily="18" charset="0"/>
                <a:cs typeface="Times New Roman" panose="02020603050405020304" pitchFamily="18" charset="0"/>
              </a:rPr>
              <a:t>Bridge courses and remedial classes for girls lagging behind</a:t>
            </a:r>
          </a:p>
          <a:p>
            <a:pPr fontAlgn="base"/>
            <a:r>
              <a:rPr lang="en-US" dirty="0">
                <a:latin typeface="Times New Roman" panose="02020603050405020304" pitchFamily="18" charset="0"/>
                <a:cs typeface="Times New Roman" panose="02020603050405020304" pitchFamily="18" charset="0"/>
              </a:rPr>
              <a:t>Back-to-school camps for dropouts</a:t>
            </a:r>
          </a:p>
          <a:p>
            <a:pPr fontAlgn="base"/>
            <a:r>
              <a:rPr lang="en-US" dirty="0">
                <a:latin typeface="Times New Roman" panose="02020603050405020304" pitchFamily="18" charset="0"/>
                <a:cs typeface="Times New Roman" panose="02020603050405020304" pitchFamily="18" charset="0"/>
              </a:rPr>
              <a:t>Incentives like free textbooks, uniforms, mid-day meals, and scholarships</a:t>
            </a:r>
          </a:p>
          <a:p>
            <a:pPr marL="0" indent="0" fontAlgn="base">
              <a:buNone/>
            </a:pPr>
            <a:r>
              <a:rPr lang="en-US" b="1" dirty="0">
                <a:latin typeface="Times New Roman" panose="02020603050405020304" pitchFamily="18" charset="0"/>
                <a:cs typeface="Times New Roman" panose="02020603050405020304" pitchFamily="18" charset="0"/>
              </a:rPr>
              <a:t>3. Women’s Access to Technical and Vocational Education</a:t>
            </a:r>
          </a:p>
          <a:p>
            <a:pPr fontAlgn="base"/>
            <a:r>
              <a:rPr lang="en-US" dirty="0">
                <a:latin typeface="Times New Roman" panose="02020603050405020304" pitchFamily="18" charset="0"/>
                <a:cs typeface="Times New Roman" panose="02020603050405020304" pitchFamily="18" charset="0"/>
              </a:rPr>
              <a:t>The policy advocated for increasing the number of women in technical, scientific, and vocational streams. It recommended:</a:t>
            </a:r>
          </a:p>
          <a:p>
            <a:pPr fontAlgn="base"/>
            <a:r>
              <a:rPr lang="en-US" dirty="0">
                <a:latin typeface="Times New Roman" panose="02020603050405020304" pitchFamily="18" charset="0"/>
                <a:cs typeface="Times New Roman" panose="02020603050405020304" pitchFamily="18" charset="0"/>
              </a:rPr>
              <a:t>Establishment of polytechnics and vocational training centers for women</a:t>
            </a:r>
          </a:p>
          <a:p>
            <a:pPr fontAlgn="base"/>
            <a:r>
              <a:rPr lang="en-US" dirty="0">
                <a:latin typeface="Times New Roman" panose="02020603050405020304" pitchFamily="18" charset="0"/>
                <a:cs typeface="Times New Roman" panose="02020603050405020304" pitchFamily="18" charset="0"/>
              </a:rPr>
              <a:t>Special admission policies and support systems</a:t>
            </a:r>
          </a:p>
          <a:p>
            <a:pPr fontAlgn="base"/>
            <a:r>
              <a:rPr lang="en-US" dirty="0">
                <a:latin typeface="Times New Roman" panose="02020603050405020304" pitchFamily="18" charset="0"/>
                <a:cs typeface="Times New Roman" panose="02020603050405020304" pitchFamily="18" charset="0"/>
              </a:rPr>
              <a:t>Career guidance and placement cells for women in higher education institutions</a:t>
            </a:r>
          </a:p>
          <a:p>
            <a:endParaRPr lang="en-IN" dirty="0"/>
          </a:p>
        </p:txBody>
      </p:sp>
    </p:spTree>
    <p:extLst>
      <p:ext uri="{BB962C8B-B14F-4D97-AF65-F5344CB8AC3E}">
        <p14:creationId xmlns:p14="http://schemas.microsoft.com/office/powerpoint/2010/main" val="2700448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Importance of Constitutional Provisions for Women’s Equality</a:t>
            </a: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marL="0" indent="0" algn="just">
              <a:buNone/>
            </a:pPr>
            <a:r>
              <a:rPr lang="en-US" sz="3200" dirty="0">
                <a:latin typeface="Times New Roman" panose="02020603050405020304" pitchFamily="18" charset="0"/>
                <a:cs typeface="Times New Roman" panose="02020603050405020304" pitchFamily="18" charset="0"/>
              </a:rPr>
              <a:t>In a country where patriarchal norms have often dominated social and political structures, constitutional guarantees become essential for</a:t>
            </a:r>
            <a:r>
              <a:rPr lang="en-US" sz="3200" dirty="0" smtClean="0">
                <a:latin typeface="Times New Roman" panose="02020603050405020304" pitchFamily="18" charset="0"/>
                <a:cs typeface="Times New Roman" panose="02020603050405020304" pitchFamily="18" charset="0"/>
              </a:rPr>
              <a:t>:</a:t>
            </a:r>
          </a:p>
          <a:p>
            <a:pPr marL="0" indent="0" algn="just">
              <a:buNone/>
            </a:pPr>
            <a:endParaRPr lang="en-US" sz="3200" dirty="0" smtClean="0">
              <a:latin typeface="Times New Roman" panose="02020603050405020304" pitchFamily="18" charset="0"/>
              <a:cs typeface="Times New Roman" panose="02020603050405020304" pitchFamily="18" charset="0"/>
            </a:endParaRPr>
          </a:p>
          <a:p>
            <a:pPr algn="just" fontAlgn="base"/>
            <a:r>
              <a:rPr lang="en-US" sz="3200" dirty="0">
                <a:latin typeface="Times New Roman" panose="02020603050405020304" pitchFamily="18" charset="0"/>
                <a:cs typeface="Times New Roman" panose="02020603050405020304" pitchFamily="18" charset="0"/>
              </a:rPr>
              <a:t>Protecting women’s fundamental rights</a:t>
            </a:r>
          </a:p>
          <a:p>
            <a:pPr algn="just" fontAlgn="base"/>
            <a:r>
              <a:rPr lang="en-US" sz="3200" dirty="0">
                <a:latin typeface="Times New Roman" panose="02020603050405020304" pitchFamily="18" charset="0"/>
                <a:cs typeface="Times New Roman" panose="02020603050405020304" pitchFamily="18" charset="0"/>
              </a:rPr>
              <a:t>Promoting gender equality in education and employment</a:t>
            </a:r>
          </a:p>
          <a:p>
            <a:pPr algn="just" fontAlgn="base"/>
            <a:r>
              <a:rPr lang="en-US" sz="3200" dirty="0">
                <a:latin typeface="Times New Roman" panose="02020603050405020304" pitchFamily="18" charset="0"/>
                <a:cs typeface="Times New Roman" panose="02020603050405020304" pitchFamily="18" charset="0"/>
              </a:rPr>
              <a:t>Addressing historical injustice</a:t>
            </a:r>
          </a:p>
          <a:p>
            <a:pPr algn="just" fontAlgn="base"/>
            <a:r>
              <a:rPr lang="en-US" sz="3200" dirty="0">
                <a:latin typeface="Times New Roman" panose="02020603050405020304" pitchFamily="18" charset="0"/>
                <a:cs typeface="Times New Roman" panose="02020603050405020304" pitchFamily="18" charset="0"/>
              </a:rPr>
              <a:t>Enabling </a:t>
            </a:r>
            <a:r>
              <a:rPr lang="en-US" sz="3200">
                <a:latin typeface="Times New Roman" panose="02020603050405020304" pitchFamily="18" charset="0"/>
                <a:cs typeface="Times New Roman" panose="02020603050405020304" pitchFamily="18" charset="0"/>
              </a:rPr>
              <a:t>legal </a:t>
            </a:r>
            <a:r>
              <a:rPr lang="en-US" sz="3200" smtClean="0">
                <a:latin typeface="Times New Roman" panose="02020603050405020304" pitchFamily="18" charset="0"/>
                <a:cs typeface="Times New Roman" panose="02020603050405020304" pitchFamily="18" charset="0"/>
              </a:rPr>
              <a:t>recourse </a:t>
            </a:r>
            <a:r>
              <a:rPr lang="en-US" sz="3200" dirty="0">
                <a:latin typeface="Times New Roman" panose="02020603050405020304" pitchFamily="18" charset="0"/>
                <a:cs typeface="Times New Roman" panose="02020603050405020304" pitchFamily="18" charset="0"/>
              </a:rPr>
              <a:t>against discrimination and violence</a:t>
            </a:r>
          </a:p>
          <a:p>
            <a:endParaRPr lang="en-IN" sz="3200" dirty="0"/>
          </a:p>
        </p:txBody>
      </p:sp>
    </p:spTree>
    <p:extLst>
      <p:ext uri="{BB962C8B-B14F-4D97-AF65-F5344CB8AC3E}">
        <p14:creationId xmlns:p14="http://schemas.microsoft.com/office/powerpoint/2010/main" val="207173347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838200" y="365124"/>
            <a:ext cx="10721454" cy="6172153"/>
          </a:xfrm>
        </p:spPr>
        <p:txBody>
          <a:bodyPr>
            <a:normAutofit fontScale="92500" lnSpcReduction="20000"/>
          </a:bodyPr>
          <a:lstStyle/>
          <a:p>
            <a:pPr marL="0" indent="0" fontAlgn="base">
              <a:buNone/>
            </a:pPr>
            <a:r>
              <a:rPr lang="en-US" b="1" dirty="0" smtClean="0">
                <a:latin typeface="Times New Roman" panose="02020603050405020304" pitchFamily="18" charset="0"/>
                <a:cs typeface="Times New Roman" panose="02020603050405020304" pitchFamily="18" charset="0"/>
              </a:rPr>
              <a:t>4</a:t>
            </a:r>
            <a:r>
              <a:rPr lang="en-US" b="1" dirty="0">
                <a:latin typeface="Times New Roman" panose="02020603050405020304" pitchFamily="18" charset="0"/>
                <a:cs typeface="Times New Roman" panose="02020603050405020304" pitchFamily="18" charset="0"/>
              </a:rPr>
              <a:t>. Adult Education for Women</a:t>
            </a:r>
          </a:p>
          <a:p>
            <a:pPr fontAlgn="base"/>
            <a:r>
              <a:rPr lang="en-US" dirty="0">
                <a:latin typeface="Times New Roman" panose="02020603050405020304" pitchFamily="18" charset="0"/>
                <a:cs typeface="Times New Roman" panose="02020603050405020304" pitchFamily="18" charset="0"/>
              </a:rPr>
              <a:t>Recognizing that many women had missed the opportunity to gain education during their childhood, NPE 1986 promoted non-formal education and adult literacy programs. These initiatives aimed to:</a:t>
            </a:r>
          </a:p>
          <a:p>
            <a:pPr fontAlgn="base"/>
            <a:r>
              <a:rPr lang="en-US" dirty="0">
                <a:latin typeface="Times New Roman" panose="02020603050405020304" pitchFamily="18" charset="0"/>
                <a:cs typeface="Times New Roman" panose="02020603050405020304" pitchFamily="18" charset="0"/>
              </a:rPr>
              <a:t>Improve basic literacy</a:t>
            </a:r>
          </a:p>
          <a:p>
            <a:pPr fontAlgn="base"/>
            <a:r>
              <a:rPr lang="en-US" dirty="0">
                <a:latin typeface="Times New Roman" panose="02020603050405020304" pitchFamily="18" charset="0"/>
                <a:cs typeface="Times New Roman" panose="02020603050405020304" pitchFamily="18" charset="0"/>
              </a:rPr>
              <a:t>Provide life skills and health education</a:t>
            </a:r>
          </a:p>
          <a:p>
            <a:pPr fontAlgn="base"/>
            <a:r>
              <a:rPr lang="en-US" dirty="0">
                <a:latin typeface="Times New Roman" panose="02020603050405020304" pitchFamily="18" charset="0"/>
                <a:cs typeface="Times New Roman" panose="02020603050405020304" pitchFamily="18" charset="0"/>
              </a:rPr>
              <a:t>Enable women to participate in local governance and self-help </a:t>
            </a:r>
            <a:r>
              <a:rPr lang="en-US" dirty="0" smtClean="0">
                <a:latin typeface="Times New Roman" panose="02020603050405020304" pitchFamily="18" charset="0"/>
                <a:cs typeface="Times New Roman" panose="02020603050405020304" pitchFamily="18" charset="0"/>
              </a:rPr>
              <a:t>groups</a:t>
            </a:r>
          </a:p>
          <a:p>
            <a:pPr marL="0" indent="0" fontAlgn="base">
              <a:buNone/>
            </a:pPr>
            <a:r>
              <a:rPr lang="en-US" b="1" dirty="0">
                <a:latin typeface="Times New Roman" panose="02020603050405020304" pitchFamily="18" charset="0"/>
                <a:cs typeface="Times New Roman" panose="02020603050405020304" pitchFamily="18" charset="0"/>
              </a:rPr>
              <a:t>5. Recruitment of Female Teachers</a:t>
            </a:r>
          </a:p>
          <a:p>
            <a:pPr fontAlgn="base"/>
            <a:r>
              <a:rPr lang="en-US" dirty="0">
                <a:latin typeface="Times New Roman" panose="02020603050405020304" pitchFamily="18" charset="0"/>
                <a:cs typeface="Times New Roman" panose="02020603050405020304" pitchFamily="18" charset="0"/>
              </a:rPr>
              <a:t>To create a conducive learning environment for girls, the policy proposed:</a:t>
            </a:r>
          </a:p>
          <a:p>
            <a:pPr fontAlgn="base"/>
            <a:r>
              <a:rPr lang="en-US" dirty="0">
                <a:latin typeface="Times New Roman" panose="02020603050405020304" pitchFamily="18" charset="0"/>
                <a:cs typeface="Times New Roman" panose="02020603050405020304" pitchFamily="18" charset="0"/>
              </a:rPr>
              <a:t>Increased recruitment of women teachers</a:t>
            </a:r>
          </a:p>
          <a:p>
            <a:pPr fontAlgn="base"/>
            <a:r>
              <a:rPr lang="en-US" dirty="0">
                <a:latin typeface="Times New Roman" panose="02020603050405020304" pitchFamily="18" charset="0"/>
                <a:cs typeface="Times New Roman" panose="02020603050405020304" pitchFamily="18" charset="0"/>
              </a:rPr>
              <a:t>Incentives and training for women in teaching professions</a:t>
            </a:r>
          </a:p>
          <a:p>
            <a:pPr fontAlgn="base"/>
            <a:r>
              <a:rPr lang="en-US" dirty="0">
                <a:latin typeface="Times New Roman" panose="02020603050405020304" pitchFamily="18" charset="0"/>
                <a:cs typeface="Times New Roman" panose="02020603050405020304" pitchFamily="18" charset="0"/>
              </a:rPr>
              <a:t>Posting female teachers in rural and remote areas</a:t>
            </a:r>
          </a:p>
          <a:p>
            <a:pPr fontAlgn="base"/>
            <a:r>
              <a:rPr lang="en-US" dirty="0">
                <a:latin typeface="Times New Roman" panose="02020603050405020304" pitchFamily="18" charset="0"/>
                <a:cs typeface="Times New Roman" panose="02020603050405020304" pitchFamily="18" charset="0"/>
              </a:rPr>
              <a:t>This was expected to:</a:t>
            </a:r>
          </a:p>
          <a:p>
            <a:pPr fontAlgn="base"/>
            <a:r>
              <a:rPr lang="en-US" dirty="0">
                <a:latin typeface="Times New Roman" panose="02020603050405020304" pitchFamily="18" charset="0"/>
                <a:cs typeface="Times New Roman" panose="02020603050405020304" pitchFamily="18" charset="0"/>
              </a:rPr>
              <a:t>Improve parents’ willingness to send girls to school</a:t>
            </a:r>
          </a:p>
          <a:p>
            <a:pPr fontAlgn="base"/>
            <a:r>
              <a:rPr lang="en-US" dirty="0">
                <a:latin typeface="Times New Roman" panose="02020603050405020304" pitchFamily="18" charset="0"/>
                <a:cs typeface="Times New Roman" panose="02020603050405020304" pitchFamily="18" charset="0"/>
              </a:rPr>
              <a:t>Provide role models and emotional support for girl students</a:t>
            </a:r>
          </a:p>
          <a:p>
            <a:pPr fontAlgn="base"/>
            <a:endParaRPr lang="en-US" dirty="0">
              <a:latin typeface="Times New Roman" panose="02020603050405020304" pitchFamily="18" charset="0"/>
              <a:cs typeface="Times New Roman" panose="02020603050405020304" pitchFamily="18" charset="0"/>
            </a:endParaRP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2928789"/>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838200" y="365125"/>
            <a:ext cx="10515600" cy="5811838"/>
          </a:xfrm>
        </p:spPr>
        <p:txBody>
          <a:bodyPr/>
          <a:lstStyle/>
          <a:p>
            <a:pPr marL="0" indent="0" fontAlgn="base">
              <a:buNone/>
            </a:pPr>
            <a:r>
              <a:rPr lang="en-US" b="1" dirty="0">
                <a:latin typeface="Times New Roman" panose="02020603050405020304" pitchFamily="18" charset="0"/>
                <a:cs typeface="Times New Roman" panose="02020603050405020304" pitchFamily="18" charset="0"/>
              </a:rPr>
              <a:t>6. Establishment of </a:t>
            </a:r>
            <a:r>
              <a:rPr lang="en-US" b="1" dirty="0" err="1">
                <a:latin typeface="Times New Roman" panose="02020603050405020304" pitchFamily="18" charset="0"/>
                <a:cs typeface="Times New Roman" panose="02020603050405020304" pitchFamily="18" charset="0"/>
              </a:rPr>
              <a:t>Mahila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Samakhya</a:t>
            </a:r>
            <a:r>
              <a:rPr lang="en-US" b="1" dirty="0">
                <a:latin typeface="Times New Roman" panose="02020603050405020304" pitchFamily="18" charset="0"/>
                <a:cs typeface="Times New Roman" panose="02020603050405020304" pitchFamily="18" charset="0"/>
              </a:rPr>
              <a:t> </a:t>
            </a:r>
            <a:r>
              <a:rPr lang="en-US" b="1" dirty="0" err="1">
                <a:latin typeface="Times New Roman" panose="02020603050405020304" pitchFamily="18" charset="0"/>
                <a:cs typeface="Times New Roman" panose="02020603050405020304" pitchFamily="18" charset="0"/>
              </a:rPr>
              <a:t>Programme</a:t>
            </a:r>
            <a:r>
              <a:rPr lang="en-US" b="1" dirty="0">
                <a:latin typeface="Times New Roman" panose="02020603050405020304" pitchFamily="18" charset="0"/>
                <a:cs typeface="Times New Roman" panose="02020603050405020304" pitchFamily="18" charset="0"/>
              </a:rPr>
              <a:t> (1988)</a:t>
            </a:r>
          </a:p>
          <a:p>
            <a:pPr fontAlgn="base"/>
            <a:r>
              <a:rPr lang="en-US" dirty="0">
                <a:latin typeface="Times New Roman" panose="02020603050405020304" pitchFamily="18" charset="0"/>
                <a:cs typeface="Times New Roman" panose="02020603050405020304" pitchFamily="18" charset="0"/>
              </a:rPr>
              <a:t>One of the most notable outcomes of the NPE 1986 was the launch of the </a:t>
            </a:r>
            <a:r>
              <a:rPr lang="en-US" u="sng" dirty="0" err="1">
                <a:latin typeface="Times New Roman" panose="02020603050405020304" pitchFamily="18" charset="0"/>
                <a:cs typeface="Times New Roman" panose="02020603050405020304" pitchFamily="18" charset="0"/>
                <a:hlinkClick r:id="rId2"/>
              </a:rPr>
              <a:t>Mahila</a:t>
            </a:r>
            <a:r>
              <a:rPr lang="en-US" u="sng" dirty="0">
                <a:latin typeface="Times New Roman" panose="02020603050405020304" pitchFamily="18" charset="0"/>
                <a:cs typeface="Times New Roman" panose="02020603050405020304" pitchFamily="18" charset="0"/>
                <a:hlinkClick r:id="rId2"/>
              </a:rPr>
              <a:t> </a:t>
            </a:r>
            <a:r>
              <a:rPr lang="en-US" u="sng" dirty="0" err="1">
                <a:latin typeface="Times New Roman" panose="02020603050405020304" pitchFamily="18" charset="0"/>
                <a:cs typeface="Times New Roman" panose="02020603050405020304" pitchFamily="18" charset="0"/>
                <a:hlinkClick r:id="rId2"/>
              </a:rPr>
              <a:t>Samakhya</a:t>
            </a:r>
            <a:r>
              <a:rPr lang="en-US" u="sng" dirty="0">
                <a:latin typeface="Times New Roman" panose="02020603050405020304" pitchFamily="18" charset="0"/>
                <a:cs typeface="Times New Roman" panose="02020603050405020304" pitchFamily="18" charset="0"/>
                <a:hlinkClick r:id="rId2"/>
              </a:rPr>
              <a:t> </a:t>
            </a:r>
            <a:r>
              <a:rPr lang="en-US" u="sng" dirty="0" err="1">
                <a:latin typeface="Times New Roman" panose="02020603050405020304" pitchFamily="18" charset="0"/>
                <a:cs typeface="Times New Roman" panose="02020603050405020304" pitchFamily="18" charset="0"/>
                <a:hlinkClick r:id="rId2"/>
              </a:rPr>
              <a:t>Programme</a:t>
            </a:r>
            <a:r>
              <a:rPr lang="en-US" dirty="0">
                <a:latin typeface="Times New Roman" panose="02020603050405020304" pitchFamily="18" charset="0"/>
                <a:cs typeface="Times New Roman" panose="02020603050405020304" pitchFamily="18" charset="0"/>
              </a:rPr>
              <a:t> in 1988. This aimed at:</a:t>
            </a:r>
          </a:p>
          <a:p>
            <a:pPr fontAlgn="base"/>
            <a:r>
              <a:rPr lang="en-US" dirty="0">
                <a:latin typeface="Times New Roman" panose="02020603050405020304" pitchFamily="18" charset="0"/>
                <a:cs typeface="Times New Roman" panose="02020603050405020304" pitchFamily="18" charset="0"/>
              </a:rPr>
              <a:t>Empowering rural women through education</a:t>
            </a:r>
          </a:p>
          <a:p>
            <a:pPr fontAlgn="base"/>
            <a:r>
              <a:rPr lang="en-US" dirty="0">
                <a:latin typeface="Times New Roman" panose="02020603050405020304" pitchFamily="18" charset="0"/>
                <a:cs typeface="Times New Roman" panose="02020603050405020304" pitchFamily="18" charset="0"/>
              </a:rPr>
              <a:t>Enhancing their ability to demand their rights</a:t>
            </a:r>
          </a:p>
          <a:p>
            <a:pPr fontAlgn="base"/>
            <a:r>
              <a:rPr lang="en-US" dirty="0">
                <a:latin typeface="Times New Roman" panose="02020603050405020304" pitchFamily="18" charset="0"/>
                <a:cs typeface="Times New Roman" panose="02020603050405020304" pitchFamily="18" charset="0"/>
              </a:rPr>
              <a:t>Encouraging collective participation in community development</a:t>
            </a:r>
          </a:p>
          <a:p>
            <a:pPr fontAlgn="base"/>
            <a:r>
              <a:rPr lang="en-US" dirty="0">
                <a:latin typeface="Times New Roman" panose="02020603050405020304" pitchFamily="18" charset="0"/>
                <a:cs typeface="Times New Roman" panose="02020603050405020304" pitchFamily="18" charset="0"/>
              </a:rPr>
              <a:t>This program used education as a grassroots movement, and was especially successful in states like Uttar Pradesh, Bihar, and Karnataka.</a:t>
            </a:r>
          </a:p>
        </p:txBody>
      </p:sp>
    </p:spTree>
    <p:extLst>
      <p:ext uri="{BB962C8B-B14F-4D97-AF65-F5344CB8AC3E}">
        <p14:creationId xmlns:p14="http://schemas.microsoft.com/office/powerpoint/2010/main" val="99237171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IN" sz="4800" b="1" dirty="0">
                <a:latin typeface="Times New Roman" panose="02020603050405020304" pitchFamily="18" charset="0"/>
                <a:cs typeface="Times New Roman" panose="02020603050405020304" pitchFamily="18" charset="0"/>
              </a:rPr>
              <a:t>Implementation Strategies</a:t>
            </a:r>
            <a:br>
              <a:rPr lang="en-IN" sz="4800" b="1" dirty="0">
                <a:latin typeface="Times New Roman" panose="02020603050405020304" pitchFamily="18" charset="0"/>
                <a:cs typeface="Times New Roman" panose="02020603050405020304" pitchFamily="18" charset="0"/>
              </a:rPr>
            </a:br>
            <a:endParaRPr lang="en-IN" sz="4800"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838200" y="1392072"/>
            <a:ext cx="10515600" cy="4784891"/>
          </a:xfrm>
        </p:spPr>
        <p:txBody>
          <a:bodyPr/>
          <a:lstStyle/>
          <a:p>
            <a:pPr marL="0" indent="0" fontAlgn="base">
              <a:buNone/>
            </a:pPr>
            <a:r>
              <a:rPr lang="en-US" b="1" dirty="0" smtClean="0">
                <a:latin typeface="Times New Roman" panose="02020603050405020304" pitchFamily="18" charset="0"/>
                <a:cs typeface="Times New Roman" panose="02020603050405020304" pitchFamily="18" charset="0"/>
              </a:rPr>
              <a:t>1.</a:t>
            </a:r>
            <a:r>
              <a:rPr lang="en-US" b="1" dirty="0">
                <a:latin typeface="Times New Roman" panose="02020603050405020304" pitchFamily="18" charset="0"/>
                <a:cs typeface="Times New Roman" panose="02020603050405020304" pitchFamily="18" charset="0"/>
              </a:rPr>
              <a:t> Curriculum Revision</a:t>
            </a:r>
          </a:p>
          <a:p>
            <a:pPr fontAlgn="base"/>
            <a:r>
              <a:rPr lang="en-US" dirty="0">
                <a:latin typeface="Times New Roman" panose="02020603050405020304" pitchFamily="18" charset="0"/>
                <a:cs typeface="Times New Roman" panose="02020603050405020304" pitchFamily="18" charset="0"/>
              </a:rPr>
              <a:t>The curriculum was revised to include:</a:t>
            </a:r>
          </a:p>
          <a:p>
            <a:pPr fontAlgn="base"/>
            <a:r>
              <a:rPr lang="en-US" dirty="0">
                <a:latin typeface="Times New Roman" panose="02020603050405020304" pitchFamily="18" charset="0"/>
                <a:cs typeface="Times New Roman" panose="02020603050405020304" pitchFamily="18" charset="0"/>
              </a:rPr>
              <a:t>Gender-sensitive content</a:t>
            </a:r>
          </a:p>
          <a:p>
            <a:pPr fontAlgn="base"/>
            <a:r>
              <a:rPr lang="en-US" dirty="0">
                <a:latin typeface="Times New Roman" panose="02020603050405020304" pitchFamily="18" charset="0"/>
                <a:cs typeface="Times New Roman" panose="02020603050405020304" pitchFamily="18" charset="0"/>
              </a:rPr>
              <a:t>Health education</a:t>
            </a:r>
          </a:p>
          <a:p>
            <a:pPr fontAlgn="base"/>
            <a:r>
              <a:rPr lang="en-US" dirty="0">
                <a:latin typeface="Times New Roman" panose="02020603050405020304" pitchFamily="18" charset="0"/>
                <a:cs typeface="Times New Roman" panose="02020603050405020304" pitchFamily="18" charset="0"/>
              </a:rPr>
              <a:t>Rights-based education</a:t>
            </a:r>
          </a:p>
          <a:p>
            <a:pPr fontAlgn="base"/>
            <a:r>
              <a:rPr lang="en-US" dirty="0">
                <a:latin typeface="Times New Roman" panose="02020603050405020304" pitchFamily="18" charset="0"/>
                <a:cs typeface="Times New Roman" panose="02020603050405020304" pitchFamily="18" charset="0"/>
              </a:rPr>
              <a:t>This aimed to challenge existing stereotypes and promote </a:t>
            </a:r>
            <a:r>
              <a:rPr lang="en-US" b="1" dirty="0">
                <a:latin typeface="Times New Roman" panose="02020603050405020304" pitchFamily="18" charset="0"/>
                <a:cs typeface="Times New Roman" panose="02020603050405020304" pitchFamily="18" charset="0"/>
              </a:rPr>
              <a:t>gender sensitivity</a:t>
            </a:r>
            <a:r>
              <a:rPr lang="en-US" dirty="0">
                <a:latin typeface="Times New Roman" panose="02020603050405020304" pitchFamily="18" charset="0"/>
                <a:cs typeface="Times New Roman" panose="02020603050405020304" pitchFamily="18" charset="0"/>
              </a:rPr>
              <a:t> among both boys and girls.</a:t>
            </a:r>
          </a:p>
          <a:p>
            <a:endParaRPr lang="en-IN" dirty="0"/>
          </a:p>
        </p:txBody>
      </p:sp>
    </p:spTree>
    <p:extLst>
      <p:ext uri="{BB962C8B-B14F-4D97-AF65-F5344CB8AC3E}">
        <p14:creationId xmlns:p14="http://schemas.microsoft.com/office/powerpoint/2010/main" val="129809898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838200" y="365125"/>
            <a:ext cx="10515600" cy="5811838"/>
          </a:xfrm>
        </p:spPr>
        <p:txBody>
          <a:bodyPr>
            <a:normAutofit/>
          </a:bodyPr>
          <a:lstStyle/>
          <a:p>
            <a:pPr marL="0" indent="0" fontAlgn="base">
              <a:buNone/>
            </a:pPr>
            <a:r>
              <a:rPr lang="en-US" b="1" dirty="0" smtClean="0">
                <a:latin typeface="Times New Roman" panose="02020603050405020304" pitchFamily="18" charset="0"/>
                <a:cs typeface="Times New Roman" panose="02020603050405020304" pitchFamily="18" charset="0"/>
              </a:rPr>
              <a:t>2.</a:t>
            </a:r>
            <a:r>
              <a:rPr lang="en-US" b="1" dirty="0">
                <a:latin typeface="Times New Roman" panose="02020603050405020304" pitchFamily="18" charset="0"/>
                <a:cs typeface="Times New Roman" panose="02020603050405020304" pitchFamily="18" charset="0"/>
              </a:rPr>
              <a:t> Infrastructure Development</a:t>
            </a:r>
          </a:p>
          <a:p>
            <a:pPr fontAlgn="base"/>
            <a:r>
              <a:rPr lang="en-US" dirty="0">
                <a:latin typeface="Times New Roman" panose="02020603050405020304" pitchFamily="18" charset="0"/>
                <a:cs typeface="Times New Roman" panose="02020603050405020304" pitchFamily="18" charset="0"/>
              </a:rPr>
              <a:t>To make education accessible and safe for girls, the policy emphasized:</a:t>
            </a:r>
          </a:p>
          <a:p>
            <a:pPr fontAlgn="base"/>
            <a:r>
              <a:rPr lang="en-US" dirty="0">
                <a:latin typeface="Times New Roman" panose="02020603050405020304" pitchFamily="18" charset="0"/>
                <a:cs typeface="Times New Roman" panose="02020603050405020304" pitchFamily="18" charset="0"/>
              </a:rPr>
              <a:t>Separate toilets for girls</a:t>
            </a:r>
          </a:p>
          <a:p>
            <a:pPr fontAlgn="base"/>
            <a:r>
              <a:rPr lang="en-US" dirty="0">
                <a:latin typeface="Times New Roman" panose="02020603050405020304" pitchFamily="18" charset="0"/>
                <a:cs typeface="Times New Roman" panose="02020603050405020304" pitchFamily="18" charset="0"/>
              </a:rPr>
              <a:t>Hostels and transport for students from remote areas</a:t>
            </a:r>
          </a:p>
          <a:p>
            <a:pPr fontAlgn="base"/>
            <a:r>
              <a:rPr lang="en-US" dirty="0">
                <a:latin typeface="Times New Roman" panose="02020603050405020304" pitchFamily="18" charset="0"/>
                <a:cs typeface="Times New Roman" panose="02020603050405020304" pitchFamily="18" charset="0"/>
              </a:rPr>
              <a:t>Construction of girls’ schools where </a:t>
            </a:r>
            <a:r>
              <a:rPr lang="en-US" dirty="0" smtClean="0">
                <a:latin typeface="Times New Roman" panose="02020603050405020304" pitchFamily="18" charset="0"/>
                <a:cs typeface="Times New Roman" panose="02020603050405020304" pitchFamily="18" charset="0"/>
              </a:rPr>
              <a:t>needed</a:t>
            </a:r>
          </a:p>
          <a:p>
            <a:pPr marL="0" indent="0" fontAlgn="base">
              <a:buNone/>
            </a:pPr>
            <a:r>
              <a:rPr lang="en-US" b="1" dirty="0" smtClean="0">
                <a:latin typeface="Times New Roman" panose="02020603050405020304" pitchFamily="18" charset="0"/>
                <a:cs typeface="Times New Roman" panose="02020603050405020304" pitchFamily="18" charset="0"/>
              </a:rPr>
              <a:t>3. Monitoring </a:t>
            </a:r>
            <a:r>
              <a:rPr lang="en-US" b="1" dirty="0">
                <a:latin typeface="Times New Roman" panose="02020603050405020304" pitchFamily="18" charset="0"/>
                <a:cs typeface="Times New Roman" panose="02020603050405020304" pitchFamily="18" charset="0"/>
              </a:rPr>
              <a:t>and Evaluation</a:t>
            </a:r>
          </a:p>
          <a:p>
            <a:pPr fontAlgn="base"/>
            <a:r>
              <a:rPr lang="en-US" dirty="0">
                <a:latin typeface="Times New Roman" panose="02020603050405020304" pitchFamily="18" charset="0"/>
                <a:cs typeface="Times New Roman" panose="02020603050405020304" pitchFamily="18" charset="0"/>
              </a:rPr>
              <a:t>The policy proposed the establishment of:</a:t>
            </a:r>
          </a:p>
          <a:p>
            <a:pPr fontAlgn="base"/>
            <a:r>
              <a:rPr lang="en-US" dirty="0">
                <a:latin typeface="Times New Roman" panose="02020603050405020304" pitchFamily="18" charset="0"/>
                <a:cs typeface="Times New Roman" panose="02020603050405020304" pitchFamily="18" charset="0"/>
              </a:rPr>
              <a:t>Women’s Education Cells in state education departments</a:t>
            </a:r>
          </a:p>
          <a:p>
            <a:pPr fontAlgn="base"/>
            <a:r>
              <a:rPr lang="en-US" dirty="0">
                <a:latin typeface="Times New Roman" panose="02020603050405020304" pitchFamily="18" charset="0"/>
                <a:cs typeface="Times New Roman" panose="02020603050405020304" pitchFamily="18" charset="0"/>
              </a:rPr>
              <a:t>Monitoring mechanisms at national and local levels to track progress</a:t>
            </a:r>
          </a:p>
          <a:p>
            <a:pPr fontAlgn="base"/>
            <a:r>
              <a:rPr lang="en-US" dirty="0">
                <a:latin typeface="Times New Roman" panose="02020603050405020304" pitchFamily="18" charset="0"/>
                <a:cs typeface="Times New Roman" panose="02020603050405020304" pitchFamily="18" charset="0"/>
              </a:rPr>
              <a:t>Inclusion of gender-disaggregated data in education reports</a:t>
            </a:r>
          </a:p>
          <a:p>
            <a:pPr marL="0" indent="0" fontAlgn="base">
              <a:buNone/>
            </a:pPr>
            <a:endParaRPr lang="en-US" dirty="0"/>
          </a:p>
          <a:p>
            <a:endParaRPr lang="en-IN" dirty="0"/>
          </a:p>
        </p:txBody>
      </p:sp>
    </p:spTree>
    <p:extLst>
      <p:ext uri="{BB962C8B-B14F-4D97-AF65-F5344CB8AC3E}">
        <p14:creationId xmlns:p14="http://schemas.microsoft.com/office/powerpoint/2010/main" val="43878419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2263" y="365125"/>
            <a:ext cx="11327641" cy="1325563"/>
          </a:xfrm>
        </p:spPr>
        <p:txBody>
          <a:bodyPr>
            <a:normAutofit fontScale="90000"/>
          </a:bodyPr>
          <a:lstStyle/>
          <a:p>
            <a:r>
              <a:rPr lang="en-US" b="1" dirty="0">
                <a:latin typeface="Times New Roman" panose="02020603050405020304" pitchFamily="18" charset="0"/>
                <a:cs typeface="Times New Roman" panose="02020603050405020304" pitchFamily="18" charset="0"/>
              </a:rPr>
              <a:t>Impact of NPE 1986 on Women Education in India</a:t>
            </a:r>
            <a:br>
              <a:rPr lang="en-US" b="1" dirty="0">
                <a:latin typeface="Times New Roman" panose="02020603050405020304" pitchFamily="18" charset="0"/>
                <a:cs typeface="Times New Roman" panose="02020603050405020304" pitchFamily="18" charset="0"/>
              </a:rPr>
            </a:b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55093" y="1160060"/>
            <a:ext cx="10698707" cy="5016903"/>
          </a:xfrm>
        </p:spPr>
        <p:txBody>
          <a:bodyPr/>
          <a:lstStyle/>
          <a:p>
            <a:pPr marL="0" indent="0" fontAlgn="base">
              <a:buNone/>
            </a:pPr>
            <a:r>
              <a:rPr lang="en-US" b="1" dirty="0" smtClean="0">
                <a:latin typeface="Times New Roman" panose="02020603050405020304" pitchFamily="18" charset="0"/>
                <a:cs typeface="Times New Roman" panose="02020603050405020304" pitchFamily="18" charset="0"/>
              </a:rPr>
              <a:t>1. Rise </a:t>
            </a:r>
            <a:r>
              <a:rPr lang="en-US" b="1" dirty="0">
                <a:latin typeface="Times New Roman" panose="02020603050405020304" pitchFamily="18" charset="0"/>
                <a:cs typeface="Times New Roman" panose="02020603050405020304" pitchFamily="18" charset="0"/>
              </a:rPr>
              <a:t>in Female Literacy</a:t>
            </a:r>
          </a:p>
          <a:p>
            <a:pPr fontAlgn="base"/>
            <a:r>
              <a:rPr lang="en-US" dirty="0">
                <a:latin typeface="Times New Roman" panose="02020603050405020304" pitchFamily="18" charset="0"/>
                <a:cs typeface="Times New Roman" panose="02020603050405020304" pitchFamily="18" charset="0"/>
              </a:rPr>
              <a:t>Between 1981 and 2011, India saw a substantial rise in female literacy rates:</a:t>
            </a:r>
          </a:p>
          <a:p>
            <a:pPr fontAlgn="base"/>
            <a:r>
              <a:rPr lang="en-US" dirty="0">
                <a:latin typeface="Times New Roman" panose="02020603050405020304" pitchFamily="18" charset="0"/>
                <a:cs typeface="Times New Roman" panose="02020603050405020304" pitchFamily="18" charset="0"/>
              </a:rPr>
              <a:t>1981: 29.8%</a:t>
            </a:r>
          </a:p>
          <a:p>
            <a:pPr fontAlgn="base"/>
            <a:r>
              <a:rPr lang="en-US" dirty="0">
                <a:latin typeface="Times New Roman" panose="02020603050405020304" pitchFamily="18" charset="0"/>
                <a:cs typeface="Times New Roman" panose="02020603050405020304" pitchFamily="18" charset="0"/>
              </a:rPr>
              <a:t>1991: 39.3%</a:t>
            </a:r>
          </a:p>
          <a:p>
            <a:pPr fontAlgn="base"/>
            <a:r>
              <a:rPr lang="en-US" dirty="0">
                <a:latin typeface="Times New Roman" panose="02020603050405020304" pitchFamily="18" charset="0"/>
                <a:cs typeface="Times New Roman" panose="02020603050405020304" pitchFamily="18" charset="0"/>
              </a:rPr>
              <a:t>2001: 53.7%</a:t>
            </a:r>
          </a:p>
          <a:p>
            <a:pPr fontAlgn="base"/>
            <a:r>
              <a:rPr lang="en-US" dirty="0">
                <a:latin typeface="Times New Roman" panose="02020603050405020304" pitchFamily="18" charset="0"/>
                <a:cs typeface="Times New Roman" panose="02020603050405020304" pitchFamily="18" charset="0"/>
              </a:rPr>
              <a:t>2011: 65.5%</a:t>
            </a:r>
          </a:p>
          <a:p>
            <a:pPr fontAlgn="base"/>
            <a:r>
              <a:rPr lang="en-US" dirty="0">
                <a:latin typeface="Times New Roman" panose="02020603050405020304" pitchFamily="18" charset="0"/>
                <a:cs typeface="Times New Roman" panose="02020603050405020304" pitchFamily="18" charset="0"/>
              </a:rPr>
              <a:t>This improvement was largely due to focused interventions inspired by NPE 1986.</a:t>
            </a:r>
          </a:p>
          <a:p>
            <a:endParaRPr lang="en-IN" dirty="0"/>
          </a:p>
        </p:txBody>
      </p:sp>
    </p:spTree>
    <p:extLst>
      <p:ext uri="{BB962C8B-B14F-4D97-AF65-F5344CB8AC3E}">
        <p14:creationId xmlns:p14="http://schemas.microsoft.com/office/powerpoint/2010/main" val="132111536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682388" y="232012"/>
            <a:ext cx="10671412" cy="5944951"/>
          </a:xfrm>
        </p:spPr>
        <p:txBody>
          <a:bodyPr>
            <a:normAutofit fontScale="92500"/>
          </a:bodyPr>
          <a:lstStyle/>
          <a:p>
            <a:pPr marL="0" indent="0" fontAlgn="base">
              <a:buNone/>
            </a:pPr>
            <a:r>
              <a:rPr lang="en-US" b="1" dirty="0" smtClean="0">
                <a:latin typeface="Times New Roman" panose="02020603050405020304" pitchFamily="18" charset="0"/>
                <a:cs typeface="Times New Roman" panose="02020603050405020304" pitchFamily="18" charset="0"/>
              </a:rPr>
              <a:t>2. Increase </a:t>
            </a:r>
            <a:r>
              <a:rPr lang="en-US" b="1" dirty="0">
                <a:latin typeface="Times New Roman" panose="02020603050405020304" pitchFamily="18" charset="0"/>
                <a:cs typeface="Times New Roman" panose="02020603050405020304" pitchFamily="18" charset="0"/>
              </a:rPr>
              <a:t>in Female Enrollment</a:t>
            </a:r>
          </a:p>
          <a:p>
            <a:pPr fontAlgn="base"/>
            <a:r>
              <a:rPr lang="en-US" dirty="0">
                <a:latin typeface="Times New Roman" panose="02020603050405020304" pitchFamily="18" charset="0"/>
                <a:cs typeface="Times New Roman" panose="02020603050405020304" pitchFamily="18" charset="0"/>
              </a:rPr>
              <a:t>The </a:t>
            </a:r>
            <a:r>
              <a:rPr lang="en-US" u="sng" dirty="0">
                <a:latin typeface="Times New Roman" panose="02020603050405020304" pitchFamily="18" charset="0"/>
                <a:cs typeface="Times New Roman" panose="02020603050405020304" pitchFamily="18" charset="0"/>
                <a:hlinkClick r:id="rId2"/>
              </a:rPr>
              <a:t>Gross Enrollment Ratio (GER)</a:t>
            </a:r>
            <a:r>
              <a:rPr lang="en-US" dirty="0">
                <a:latin typeface="Times New Roman" panose="02020603050405020304" pitchFamily="18" charset="0"/>
                <a:cs typeface="Times New Roman" panose="02020603050405020304" pitchFamily="18" charset="0"/>
              </a:rPr>
              <a:t> for girls improved significantly at all levels:</a:t>
            </a:r>
          </a:p>
          <a:p>
            <a:pPr fontAlgn="base"/>
            <a:r>
              <a:rPr lang="en-US" dirty="0">
                <a:latin typeface="Times New Roman" panose="02020603050405020304" pitchFamily="18" charset="0"/>
                <a:cs typeface="Times New Roman" panose="02020603050405020304" pitchFamily="18" charset="0"/>
              </a:rPr>
              <a:t>Primary education achieved gender parity</a:t>
            </a:r>
          </a:p>
          <a:p>
            <a:pPr fontAlgn="base"/>
            <a:r>
              <a:rPr lang="en-US" dirty="0">
                <a:latin typeface="Times New Roman" panose="02020603050405020304" pitchFamily="18" charset="0"/>
                <a:cs typeface="Times New Roman" panose="02020603050405020304" pitchFamily="18" charset="0"/>
              </a:rPr>
              <a:t>Enrollment in secondary and higher secondary education nearly doubled</a:t>
            </a:r>
          </a:p>
          <a:p>
            <a:pPr fontAlgn="base"/>
            <a:r>
              <a:rPr lang="en-US" dirty="0">
                <a:latin typeface="Times New Roman" panose="02020603050405020304" pitchFamily="18" charset="0"/>
                <a:cs typeface="Times New Roman" panose="02020603050405020304" pitchFamily="18" charset="0"/>
              </a:rPr>
              <a:t>Women began entering fields previously dominated by men </a:t>
            </a:r>
            <a:r>
              <a:rPr lang="en-US" dirty="0" smtClean="0">
                <a:latin typeface="Times New Roman" panose="02020603050405020304" pitchFamily="18" charset="0"/>
                <a:cs typeface="Times New Roman" panose="02020603050405020304" pitchFamily="18" charset="0"/>
              </a:rPr>
              <a:t>(engineering</a:t>
            </a:r>
            <a:r>
              <a:rPr lang="en-US" dirty="0">
                <a:latin typeface="Times New Roman" panose="02020603050405020304" pitchFamily="18" charset="0"/>
                <a:cs typeface="Times New Roman" panose="02020603050405020304" pitchFamily="18" charset="0"/>
              </a:rPr>
              <a:t>, law, medicine</a:t>
            </a:r>
            <a:r>
              <a:rPr lang="en-US" dirty="0" smtClean="0">
                <a:latin typeface="Times New Roman" panose="02020603050405020304" pitchFamily="18" charset="0"/>
                <a:cs typeface="Times New Roman" panose="02020603050405020304" pitchFamily="18" charset="0"/>
              </a:rPr>
              <a:t>)</a:t>
            </a:r>
          </a:p>
          <a:p>
            <a:pPr marL="0" indent="0" fontAlgn="base">
              <a:buNone/>
            </a:pPr>
            <a:r>
              <a:rPr lang="en-US" b="1" dirty="0" smtClean="0">
                <a:latin typeface="Times New Roman" panose="02020603050405020304" pitchFamily="18" charset="0"/>
                <a:cs typeface="Times New Roman" panose="02020603050405020304" pitchFamily="18" charset="0"/>
              </a:rPr>
              <a:t>3. Empowerment </a:t>
            </a:r>
            <a:r>
              <a:rPr lang="en-US" b="1" dirty="0">
                <a:latin typeface="Times New Roman" panose="02020603050405020304" pitchFamily="18" charset="0"/>
                <a:cs typeface="Times New Roman" panose="02020603050405020304" pitchFamily="18" charset="0"/>
              </a:rPr>
              <a:t>through Vocational Training</a:t>
            </a:r>
          </a:p>
          <a:p>
            <a:pPr fontAlgn="base"/>
            <a:r>
              <a:rPr lang="en-US" dirty="0">
                <a:latin typeface="Times New Roman" panose="02020603050405020304" pitchFamily="18" charset="0"/>
                <a:cs typeface="Times New Roman" panose="02020603050405020304" pitchFamily="18" charset="0"/>
              </a:rPr>
              <a:t>Through ITI programs, skill development initiatives, and </a:t>
            </a:r>
            <a:r>
              <a:rPr lang="en-US" dirty="0" err="1">
                <a:latin typeface="Times New Roman" panose="02020603050405020304" pitchFamily="18" charset="0"/>
                <a:cs typeface="Times New Roman" panose="02020603050405020304" pitchFamily="18" charset="0"/>
              </a:rPr>
              <a:t>Mahila</a:t>
            </a:r>
            <a:r>
              <a:rPr lang="en-US" dirty="0">
                <a:latin typeface="Times New Roman" panose="02020603050405020304" pitchFamily="18" charset="0"/>
                <a:cs typeface="Times New Roman" panose="02020603050405020304" pitchFamily="18" charset="0"/>
              </a:rPr>
              <a:t> </a:t>
            </a:r>
            <a:r>
              <a:rPr lang="en-US" dirty="0" err="1">
                <a:latin typeface="Times New Roman" panose="02020603050405020304" pitchFamily="18" charset="0"/>
                <a:cs typeface="Times New Roman" panose="02020603050405020304" pitchFamily="18" charset="0"/>
              </a:rPr>
              <a:t>Samakhya</a:t>
            </a:r>
            <a:r>
              <a:rPr lang="en-US" dirty="0">
                <a:latin typeface="Times New Roman" panose="02020603050405020304" pitchFamily="18" charset="0"/>
                <a:cs typeface="Times New Roman" panose="02020603050405020304" pitchFamily="18" charset="0"/>
              </a:rPr>
              <a:t>, women gained the skills and confidence needed to:</a:t>
            </a:r>
          </a:p>
          <a:p>
            <a:pPr fontAlgn="base"/>
            <a:r>
              <a:rPr lang="en-US" dirty="0">
                <a:latin typeface="Times New Roman" panose="02020603050405020304" pitchFamily="18" charset="0"/>
                <a:cs typeface="Times New Roman" panose="02020603050405020304" pitchFamily="18" charset="0"/>
              </a:rPr>
              <a:t>Start small businesses</a:t>
            </a:r>
          </a:p>
          <a:p>
            <a:pPr fontAlgn="base"/>
            <a:r>
              <a:rPr lang="en-US" dirty="0">
                <a:latin typeface="Times New Roman" panose="02020603050405020304" pitchFamily="18" charset="0"/>
                <a:cs typeface="Times New Roman" panose="02020603050405020304" pitchFamily="18" charset="0"/>
              </a:rPr>
              <a:t>Participate in local governance</a:t>
            </a:r>
          </a:p>
          <a:p>
            <a:pPr fontAlgn="base"/>
            <a:r>
              <a:rPr lang="en-US" dirty="0">
                <a:latin typeface="Times New Roman" panose="02020603050405020304" pitchFamily="18" charset="0"/>
                <a:cs typeface="Times New Roman" panose="02020603050405020304" pitchFamily="18" charset="0"/>
              </a:rPr>
              <a:t>Challenge traditional gender roles</a:t>
            </a:r>
          </a:p>
          <a:p>
            <a:pPr fontAlgn="base"/>
            <a:endParaRPr lang="en-US" dirty="0"/>
          </a:p>
        </p:txBody>
      </p:sp>
    </p:spTree>
    <p:extLst>
      <p:ext uri="{BB962C8B-B14F-4D97-AF65-F5344CB8AC3E}">
        <p14:creationId xmlns:p14="http://schemas.microsoft.com/office/powerpoint/2010/main" val="146043256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latin typeface="Times New Roman" panose="02020603050405020304" pitchFamily="18" charset="0"/>
                <a:cs typeface="Times New Roman" panose="02020603050405020304" pitchFamily="18" charset="0"/>
              </a:rPr>
              <a:t>Limitations and Criticism</a:t>
            </a:r>
            <a:br>
              <a:rPr lang="en-IN" b="1" dirty="0">
                <a:latin typeface="Times New Roman" panose="02020603050405020304" pitchFamily="18" charset="0"/>
                <a:cs typeface="Times New Roman" panose="02020603050405020304" pitchFamily="18" charset="0"/>
              </a:rPr>
            </a:b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96036" y="1228299"/>
            <a:ext cx="10657764" cy="4948664"/>
          </a:xfrm>
        </p:spPr>
        <p:txBody>
          <a:bodyPr>
            <a:normAutofit fontScale="85000" lnSpcReduction="10000"/>
          </a:bodyPr>
          <a:lstStyle/>
          <a:p>
            <a:pPr marL="0" indent="0" fontAlgn="base">
              <a:buNone/>
            </a:pPr>
            <a:r>
              <a:rPr lang="en-US" dirty="0">
                <a:latin typeface="Times New Roman" panose="02020603050405020304" pitchFamily="18" charset="0"/>
                <a:cs typeface="Times New Roman" panose="02020603050405020304" pitchFamily="18" charset="0"/>
              </a:rPr>
              <a:t>Despite its progressive vision, NPE 1986 faced several </a:t>
            </a:r>
            <a:r>
              <a:rPr lang="en-US" b="1" dirty="0">
                <a:latin typeface="Times New Roman" panose="02020603050405020304" pitchFamily="18" charset="0"/>
                <a:cs typeface="Times New Roman" panose="02020603050405020304" pitchFamily="18" charset="0"/>
              </a:rPr>
              <a:t>implementation challenges</a:t>
            </a:r>
            <a:r>
              <a:rPr lang="en-US" dirty="0">
                <a:latin typeface="Times New Roman" panose="02020603050405020304" pitchFamily="18" charset="0"/>
                <a:cs typeface="Times New Roman" panose="02020603050405020304" pitchFamily="18" charset="0"/>
              </a:rPr>
              <a:t>:</a:t>
            </a:r>
          </a:p>
          <a:p>
            <a:pPr fontAlgn="base"/>
            <a:r>
              <a:rPr lang="en-US" b="1" dirty="0">
                <a:latin typeface="Times New Roman" panose="02020603050405020304" pitchFamily="18" charset="0"/>
                <a:cs typeface="Times New Roman" panose="02020603050405020304" pitchFamily="18" charset="0"/>
              </a:rPr>
              <a:t>1. Urban-Rural Disparities</a:t>
            </a:r>
          </a:p>
          <a:p>
            <a:pPr fontAlgn="base"/>
            <a:r>
              <a:rPr lang="en-US" dirty="0">
                <a:latin typeface="Times New Roman" panose="02020603050405020304" pitchFamily="18" charset="0"/>
                <a:cs typeface="Times New Roman" panose="02020603050405020304" pitchFamily="18" charset="0"/>
              </a:rPr>
              <a:t>Urban girls benefited more from the reforms than rural girls due to infrastructure gaps.</a:t>
            </a:r>
          </a:p>
          <a:p>
            <a:pPr fontAlgn="base"/>
            <a:r>
              <a:rPr lang="en-US" b="1" dirty="0">
                <a:latin typeface="Times New Roman" panose="02020603050405020304" pitchFamily="18" charset="0"/>
                <a:cs typeface="Times New Roman" panose="02020603050405020304" pitchFamily="18" charset="0"/>
              </a:rPr>
              <a:t>2. Dropout Rates Remained High</a:t>
            </a:r>
          </a:p>
          <a:p>
            <a:pPr fontAlgn="base"/>
            <a:r>
              <a:rPr lang="en-US" dirty="0">
                <a:latin typeface="Times New Roman" panose="02020603050405020304" pitchFamily="18" charset="0"/>
                <a:cs typeface="Times New Roman" panose="02020603050405020304" pitchFamily="18" charset="0"/>
              </a:rPr>
              <a:t>Although enrollment increased, </a:t>
            </a:r>
            <a:r>
              <a:rPr lang="en-US" b="1" dirty="0">
                <a:latin typeface="Times New Roman" panose="02020603050405020304" pitchFamily="18" charset="0"/>
                <a:cs typeface="Times New Roman" panose="02020603050405020304" pitchFamily="18" charset="0"/>
              </a:rPr>
              <a:t>many girls still dropped out</a:t>
            </a:r>
            <a:r>
              <a:rPr lang="en-US" dirty="0">
                <a:latin typeface="Times New Roman" panose="02020603050405020304" pitchFamily="18" charset="0"/>
                <a:cs typeface="Times New Roman" panose="02020603050405020304" pitchFamily="18" charset="0"/>
              </a:rPr>
              <a:t> due to poverty, early marriage, and domestic responsibilities.</a:t>
            </a:r>
          </a:p>
          <a:p>
            <a:pPr fontAlgn="base"/>
            <a:r>
              <a:rPr lang="en-US" b="1" dirty="0">
                <a:latin typeface="Times New Roman" panose="02020603050405020304" pitchFamily="18" charset="0"/>
                <a:cs typeface="Times New Roman" panose="02020603050405020304" pitchFamily="18" charset="0"/>
              </a:rPr>
              <a:t>3. Cultural Resistance</a:t>
            </a:r>
          </a:p>
          <a:p>
            <a:pPr fontAlgn="base"/>
            <a:r>
              <a:rPr lang="en-US" dirty="0">
                <a:latin typeface="Times New Roman" panose="02020603050405020304" pitchFamily="18" charset="0"/>
                <a:cs typeface="Times New Roman" panose="02020603050405020304" pitchFamily="18" charset="0"/>
              </a:rPr>
              <a:t>Deep-rooted social norms and gender biases in some communities hindered the success of reforms.</a:t>
            </a:r>
          </a:p>
          <a:p>
            <a:pPr fontAlgn="base"/>
            <a:r>
              <a:rPr lang="en-US" b="1" dirty="0">
                <a:latin typeface="Times New Roman" panose="02020603050405020304" pitchFamily="18" charset="0"/>
                <a:cs typeface="Times New Roman" panose="02020603050405020304" pitchFamily="18" charset="0"/>
              </a:rPr>
              <a:t>4. Limited Focus on Intersectionality</a:t>
            </a:r>
          </a:p>
          <a:p>
            <a:pPr fontAlgn="base"/>
            <a:r>
              <a:rPr lang="en-US" dirty="0">
                <a:latin typeface="Times New Roman" panose="02020603050405020304" pitchFamily="18" charset="0"/>
                <a:cs typeface="Times New Roman" panose="02020603050405020304" pitchFamily="18" charset="0"/>
              </a:rPr>
              <a:t>The policy lacked specific strategies for women from </a:t>
            </a:r>
            <a:r>
              <a:rPr lang="en-US" b="1" dirty="0">
                <a:latin typeface="Times New Roman" panose="02020603050405020304" pitchFamily="18" charset="0"/>
                <a:cs typeface="Times New Roman" panose="02020603050405020304" pitchFamily="18" charset="0"/>
              </a:rPr>
              <a:t>marginalized castes, tribes, and religious minorities</a:t>
            </a:r>
            <a:r>
              <a:rPr lang="en-US" dirty="0">
                <a:latin typeface="Times New Roman" panose="02020603050405020304" pitchFamily="18" charset="0"/>
                <a:cs typeface="Times New Roman" panose="02020603050405020304" pitchFamily="18" charset="0"/>
              </a:rPr>
              <a:t>, who faced compounded barriers.</a:t>
            </a:r>
          </a:p>
          <a:p>
            <a:endParaRPr lang="en-IN" dirty="0"/>
          </a:p>
        </p:txBody>
      </p:sp>
    </p:spTree>
    <p:extLst>
      <p:ext uri="{BB962C8B-B14F-4D97-AF65-F5344CB8AC3E}">
        <p14:creationId xmlns:p14="http://schemas.microsoft.com/office/powerpoint/2010/main" val="1775345129"/>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641445" y="218364"/>
            <a:ext cx="10877265" cy="6414448"/>
          </a:xfrm>
        </p:spPr>
        <p:txBody>
          <a:bodyPr>
            <a:normAutofit fontScale="70000" lnSpcReduction="20000"/>
          </a:bodyPr>
          <a:lstStyle/>
          <a:p>
            <a:pPr marL="0" indent="0" fontAlgn="base">
              <a:buNone/>
            </a:pPr>
            <a:r>
              <a:rPr lang="en-US" sz="3400" b="1" dirty="0">
                <a:latin typeface="Times New Roman" panose="02020603050405020304" pitchFamily="18" charset="0"/>
                <a:cs typeface="Times New Roman" panose="02020603050405020304" pitchFamily="18" charset="0"/>
              </a:rPr>
              <a:t>Review of NPE in 1992</a:t>
            </a:r>
          </a:p>
          <a:p>
            <a:pPr fontAlgn="base"/>
            <a:r>
              <a:rPr lang="en-US" sz="3400" dirty="0">
                <a:latin typeface="Times New Roman" panose="02020603050405020304" pitchFamily="18" charset="0"/>
                <a:cs typeface="Times New Roman" panose="02020603050405020304" pitchFamily="18" charset="0"/>
              </a:rPr>
              <a:t>In 1992, the NPE 1986 was </a:t>
            </a:r>
            <a:r>
              <a:rPr lang="en-US" sz="3400" b="1" dirty="0">
                <a:latin typeface="Times New Roman" panose="02020603050405020304" pitchFamily="18" charset="0"/>
                <a:cs typeface="Times New Roman" panose="02020603050405020304" pitchFamily="18" charset="0"/>
              </a:rPr>
              <a:t>revised</a:t>
            </a:r>
            <a:r>
              <a:rPr lang="en-US" sz="3400" dirty="0">
                <a:latin typeface="Times New Roman" panose="02020603050405020304" pitchFamily="18" charset="0"/>
                <a:cs typeface="Times New Roman" panose="02020603050405020304" pitchFamily="18" charset="0"/>
              </a:rPr>
              <a:t> to strengthen its focus on equality. The updated policy:</a:t>
            </a:r>
          </a:p>
          <a:p>
            <a:pPr fontAlgn="base"/>
            <a:r>
              <a:rPr lang="en-US" sz="3400" dirty="0">
                <a:latin typeface="Times New Roman" panose="02020603050405020304" pitchFamily="18" charset="0"/>
                <a:cs typeface="Times New Roman" panose="02020603050405020304" pitchFamily="18" charset="0"/>
              </a:rPr>
              <a:t>Reiterated its commitment to </a:t>
            </a:r>
            <a:r>
              <a:rPr lang="en-US" sz="3400" b="1" dirty="0">
                <a:latin typeface="Times New Roman" panose="02020603050405020304" pitchFamily="18" charset="0"/>
                <a:cs typeface="Times New Roman" panose="02020603050405020304" pitchFamily="18" charset="0"/>
              </a:rPr>
              <a:t>universalizing elementary education</a:t>
            </a:r>
            <a:endParaRPr lang="en-US" sz="3400" dirty="0">
              <a:latin typeface="Times New Roman" panose="02020603050405020304" pitchFamily="18" charset="0"/>
              <a:cs typeface="Times New Roman" panose="02020603050405020304" pitchFamily="18" charset="0"/>
            </a:endParaRPr>
          </a:p>
          <a:p>
            <a:pPr fontAlgn="base"/>
            <a:r>
              <a:rPr lang="en-US" sz="3400" dirty="0">
                <a:latin typeface="Times New Roman" panose="02020603050405020304" pitchFamily="18" charset="0"/>
                <a:cs typeface="Times New Roman" panose="02020603050405020304" pitchFamily="18" charset="0"/>
              </a:rPr>
              <a:t>Introduced </a:t>
            </a:r>
            <a:r>
              <a:rPr lang="en-US" sz="3400" b="1" u="sng" dirty="0">
                <a:latin typeface="Times New Roman" panose="02020603050405020304" pitchFamily="18" charset="0"/>
                <a:cs typeface="Times New Roman" panose="02020603050405020304" pitchFamily="18" charset="0"/>
                <a:hlinkClick r:id="rId2"/>
              </a:rPr>
              <a:t>District Primary Education </a:t>
            </a:r>
            <a:r>
              <a:rPr lang="en-US" sz="3400" b="1" u="sng" dirty="0" err="1">
                <a:latin typeface="Times New Roman" panose="02020603050405020304" pitchFamily="18" charset="0"/>
                <a:cs typeface="Times New Roman" panose="02020603050405020304" pitchFamily="18" charset="0"/>
                <a:hlinkClick r:id="rId2"/>
              </a:rPr>
              <a:t>Programme</a:t>
            </a:r>
            <a:r>
              <a:rPr lang="en-US" sz="3400" b="1" u="sng" dirty="0">
                <a:latin typeface="Times New Roman" panose="02020603050405020304" pitchFamily="18" charset="0"/>
                <a:cs typeface="Times New Roman" panose="02020603050405020304" pitchFamily="18" charset="0"/>
                <a:hlinkClick r:id="rId2"/>
              </a:rPr>
              <a:t> (DPEP)</a:t>
            </a:r>
            <a:r>
              <a:rPr lang="en-US" sz="3400" dirty="0">
                <a:latin typeface="Times New Roman" panose="02020603050405020304" pitchFamily="18" charset="0"/>
                <a:cs typeface="Times New Roman" panose="02020603050405020304" pitchFamily="18" charset="0"/>
              </a:rPr>
              <a:t> to decentralize educational planning</a:t>
            </a:r>
          </a:p>
          <a:p>
            <a:pPr fontAlgn="base"/>
            <a:r>
              <a:rPr lang="en-US" sz="3400" dirty="0">
                <a:latin typeface="Times New Roman" panose="02020603050405020304" pitchFamily="18" charset="0"/>
                <a:cs typeface="Times New Roman" panose="02020603050405020304" pitchFamily="18" charset="0"/>
              </a:rPr>
              <a:t>Focused on </a:t>
            </a:r>
            <a:r>
              <a:rPr lang="en-US" sz="3400" b="1" u="sng" dirty="0">
                <a:latin typeface="Times New Roman" panose="02020603050405020304" pitchFamily="18" charset="0"/>
                <a:cs typeface="Times New Roman" panose="02020603050405020304" pitchFamily="18" charset="0"/>
                <a:hlinkClick r:id="rId3"/>
              </a:rPr>
              <a:t>early childhood care and education</a:t>
            </a:r>
            <a:r>
              <a:rPr lang="en-US" sz="3400" dirty="0">
                <a:latin typeface="Times New Roman" panose="02020603050405020304" pitchFamily="18" charset="0"/>
                <a:cs typeface="Times New Roman" panose="02020603050405020304" pitchFamily="18" charset="0"/>
              </a:rPr>
              <a:t> to improve retention rates for </a:t>
            </a:r>
            <a:r>
              <a:rPr lang="en-US" sz="3400" dirty="0" smtClean="0">
                <a:latin typeface="Times New Roman" panose="02020603050405020304" pitchFamily="18" charset="0"/>
                <a:cs typeface="Times New Roman" panose="02020603050405020304" pitchFamily="18" charset="0"/>
              </a:rPr>
              <a:t>girls</a:t>
            </a:r>
          </a:p>
          <a:p>
            <a:pPr fontAlgn="base"/>
            <a:endParaRPr lang="en-US" sz="3400" b="1" dirty="0">
              <a:latin typeface="Times New Roman" panose="02020603050405020304" pitchFamily="18" charset="0"/>
              <a:cs typeface="Times New Roman" panose="02020603050405020304" pitchFamily="18" charset="0"/>
            </a:endParaRPr>
          </a:p>
          <a:p>
            <a:pPr marL="0" indent="0" fontAlgn="base">
              <a:buNone/>
            </a:pPr>
            <a:r>
              <a:rPr lang="en-US" sz="3400" b="1" dirty="0" smtClean="0">
                <a:latin typeface="Times New Roman" panose="02020603050405020304" pitchFamily="18" charset="0"/>
                <a:cs typeface="Times New Roman" panose="02020603050405020304" pitchFamily="18" charset="0"/>
              </a:rPr>
              <a:t>Relevance </a:t>
            </a:r>
            <a:r>
              <a:rPr lang="en-US" sz="3400" b="1" dirty="0">
                <a:latin typeface="Times New Roman" panose="02020603050405020304" pitchFamily="18" charset="0"/>
                <a:cs typeface="Times New Roman" panose="02020603050405020304" pitchFamily="18" charset="0"/>
              </a:rPr>
              <a:t>of NPE 1986 Today</a:t>
            </a:r>
          </a:p>
          <a:p>
            <a:pPr fontAlgn="base"/>
            <a:r>
              <a:rPr lang="en-US" sz="3400" dirty="0">
                <a:latin typeface="Times New Roman" panose="02020603050405020304" pitchFamily="18" charset="0"/>
                <a:cs typeface="Times New Roman" panose="02020603050405020304" pitchFamily="18" charset="0"/>
              </a:rPr>
              <a:t>Many of the </a:t>
            </a:r>
            <a:r>
              <a:rPr lang="en-US" sz="3400" b="1" dirty="0">
                <a:latin typeface="Times New Roman" panose="02020603050405020304" pitchFamily="18" charset="0"/>
                <a:cs typeface="Times New Roman" panose="02020603050405020304" pitchFamily="18" charset="0"/>
              </a:rPr>
              <a:t>principles of </a:t>
            </a:r>
            <a:r>
              <a:rPr lang="en-US" sz="3400" b="1" u="sng" dirty="0">
                <a:latin typeface="Times New Roman" panose="02020603050405020304" pitchFamily="18" charset="0"/>
                <a:cs typeface="Times New Roman" panose="02020603050405020304" pitchFamily="18" charset="0"/>
                <a:hlinkClick r:id="rId4"/>
              </a:rPr>
              <a:t>NPE 1986</a:t>
            </a:r>
            <a:r>
              <a:rPr lang="en-US" sz="3400" dirty="0">
                <a:latin typeface="Times New Roman" panose="02020603050405020304" pitchFamily="18" charset="0"/>
                <a:cs typeface="Times New Roman" panose="02020603050405020304" pitchFamily="18" charset="0"/>
              </a:rPr>
              <a:t> have been reflected in the </a:t>
            </a:r>
            <a:r>
              <a:rPr lang="en-US" sz="3400" b="1" u="sng" dirty="0">
                <a:latin typeface="Times New Roman" panose="02020603050405020304" pitchFamily="18" charset="0"/>
                <a:cs typeface="Times New Roman" panose="02020603050405020304" pitchFamily="18" charset="0"/>
                <a:hlinkClick r:id="rId5"/>
              </a:rPr>
              <a:t>New Education Policy (NEP) 2020</a:t>
            </a:r>
            <a:r>
              <a:rPr lang="en-US" sz="3400" dirty="0">
                <a:latin typeface="Times New Roman" panose="02020603050405020304" pitchFamily="18" charset="0"/>
                <a:cs typeface="Times New Roman" panose="02020603050405020304" pitchFamily="18" charset="0"/>
              </a:rPr>
              <a:t>, including:</a:t>
            </a:r>
          </a:p>
          <a:p>
            <a:pPr fontAlgn="base"/>
            <a:r>
              <a:rPr lang="en-US" sz="3400" dirty="0">
                <a:latin typeface="Times New Roman" panose="02020603050405020304" pitchFamily="18" charset="0"/>
                <a:cs typeface="Times New Roman" panose="02020603050405020304" pitchFamily="18" charset="0"/>
              </a:rPr>
              <a:t>Gender Inclusion Fund</a:t>
            </a:r>
          </a:p>
          <a:p>
            <a:pPr fontAlgn="base"/>
            <a:r>
              <a:rPr lang="en-US" sz="3400" dirty="0">
                <a:latin typeface="Times New Roman" panose="02020603050405020304" pitchFamily="18" charset="0"/>
                <a:cs typeface="Times New Roman" panose="02020603050405020304" pitchFamily="18" charset="0"/>
              </a:rPr>
              <a:t>Special emphasis on girl child education</a:t>
            </a:r>
          </a:p>
          <a:p>
            <a:pPr fontAlgn="base"/>
            <a:r>
              <a:rPr lang="en-US" sz="3400" dirty="0">
                <a:latin typeface="Times New Roman" panose="02020603050405020304" pitchFamily="18" charset="0"/>
                <a:cs typeface="Times New Roman" panose="02020603050405020304" pitchFamily="18" charset="0"/>
              </a:rPr>
              <a:t>Safe and inclusive school environments</a:t>
            </a:r>
          </a:p>
          <a:p>
            <a:pPr fontAlgn="base"/>
            <a:r>
              <a:rPr lang="en-US" sz="3400" dirty="0">
                <a:latin typeface="Times New Roman" panose="02020603050405020304" pitchFamily="18" charset="0"/>
                <a:cs typeface="Times New Roman" panose="02020603050405020304" pitchFamily="18" charset="0"/>
              </a:rPr>
              <a:t>Flexible learning for adult women</a:t>
            </a:r>
          </a:p>
          <a:p>
            <a:pPr fontAlgn="base"/>
            <a:r>
              <a:rPr lang="en-US" sz="3400" dirty="0">
                <a:latin typeface="Times New Roman" panose="02020603050405020304" pitchFamily="18" charset="0"/>
                <a:cs typeface="Times New Roman" panose="02020603050405020304" pitchFamily="18" charset="0"/>
              </a:rPr>
              <a:t>The NPE 1986 laid the </a:t>
            </a:r>
            <a:r>
              <a:rPr lang="en-US" sz="3400" b="1" dirty="0">
                <a:latin typeface="Times New Roman" panose="02020603050405020304" pitchFamily="18" charset="0"/>
                <a:cs typeface="Times New Roman" panose="02020603050405020304" pitchFamily="18" charset="0"/>
              </a:rPr>
              <a:t>foundation for inclusive, equitable, and empowering education</a:t>
            </a:r>
            <a:r>
              <a:rPr lang="en-US" sz="3400" dirty="0">
                <a:latin typeface="Times New Roman" panose="02020603050405020304" pitchFamily="18" charset="0"/>
                <a:cs typeface="Times New Roman" panose="02020603050405020304" pitchFamily="18" charset="0"/>
              </a:rPr>
              <a:t>, which remains a central theme in Indian educational reforms even today.</a:t>
            </a:r>
          </a:p>
          <a:p>
            <a:endParaRPr lang="en-IN" dirty="0"/>
          </a:p>
        </p:txBody>
      </p:sp>
    </p:spTree>
    <p:extLst>
      <p:ext uri="{BB962C8B-B14F-4D97-AF65-F5344CB8AC3E}">
        <p14:creationId xmlns:p14="http://schemas.microsoft.com/office/powerpoint/2010/main" val="3331953136"/>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Conclusion</a:t>
            </a:r>
            <a:br>
              <a:rPr lang="en-US" b="1" dirty="0">
                <a:latin typeface="Times New Roman" panose="02020603050405020304" pitchFamily="18" charset="0"/>
                <a:cs typeface="Times New Roman" panose="02020603050405020304" pitchFamily="18" charset="0"/>
              </a:rPr>
            </a:b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14149" y="1310185"/>
            <a:ext cx="10739651" cy="4866778"/>
          </a:xfrm>
        </p:spPr>
        <p:txBody>
          <a:bodyPr>
            <a:normAutofit/>
          </a:bodyPr>
          <a:lstStyle/>
          <a:p>
            <a:pPr fontAlgn="base"/>
            <a:r>
              <a:rPr lang="en-US" dirty="0" smtClean="0">
                <a:latin typeface="Times New Roman" panose="02020603050405020304" pitchFamily="18" charset="0"/>
                <a:cs typeface="Times New Roman" panose="02020603050405020304" pitchFamily="18" charset="0"/>
              </a:rPr>
              <a:t>The</a:t>
            </a:r>
            <a:r>
              <a:rPr lang="en-US" dirty="0">
                <a:latin typeface="Times New Roman" panose="02020603050405020304" pitchFamily="18" charset="0"/>
                <a:cs typeface="Times New Roman" panose="02020603050405020304" pitchFamily="18" charset="0"/>
              </a:rPr>
              <a:t> </a:t>
            </a:r>
            <a:r>
              <a:rPr lang="en-US" b="1" u="sng" dirty="0">
                <a:latin typeface="Times New Roman" panose="02020603050405020304" pitchFamily="18" charset="0"/>
                <a:cs typeface="Times New Roman" panose="02020603050405020304" pitchFamily="18" charset="0"/>
                <a:hlinkClick r:id="rId2"/>
              </a:rPr>
              <a:t>National Policy on Education (1986)</a:t>
            </a:r>
            <a:r>
              <a:rPr lang="en-US" dirty="0">
                <a:latin typeface="Times New Roman" panose="02020603050405020304" pitchFamily="18" charset="0"/>
                <a:cs typeface="Times New Roman" panose="02020603050405020304" pitchFamily="18" charset="0"/>
              </a:rPr>
              <a:t> played a </a:t>
            </a:r>
            <a:r>
              <a:rPr lang="en-US" b="1" dirty="0">
                <a:latin typeface="Times New Roman" panose="02020603050405020304" pitchFamily="18" charset="0"/>
                <a:cs typeface="Times New Roman" panose="02020603050405020304" pitchFamily="18" charset="0"/>
              </a:rPr>
              <a:t>historic role in transforming women’s education in India</a:t>
            </a:r>
            <a:r>
              <a:rPr lang="en-US" dirty="0">
                <a:latin typeface="Times New Roman" panose="02020603050405020304" pitchFamily="18" charset="0"/>
                <a:cs typeface="Times New Roman" panose="02020603050405020304" pitchFamily="18" charset="0"/>
              </a:rPr>
              <a:t>. It recognized education as a </a:t>
            </a:r>
            <a:r>
              <a:rPr lang="en-US" b="1" dirty="0">
                <a:latin typeface="Times New Roman" panose="02020603050405020304" pitchFamily="18" charset="0"/>
                <a:cs typeface="Times New Roman" panose="02020603050405020304" pitchFamily="18" charset="0"/>
              </a:rPr>
              <a:t>force multiplier</a:t>
            </a:r>
            <a:r>
              <a:rPr lang="en-US" dirty="0">
                <a:latin typeface="Times New Roman" panose="02020603050405020304" pitchFamily="18" charset="0"/>
                <a:cs typeface="Times New Roman" panose="02020603050405020304" pitchFamily="18" charset="0"/>
              </a:rPr>
              <a:t> for women’s empowerment and national development. Its commitment to gender equity, adult education, and vocational training opened the doors of opportunity for millions of women who had been historically excluded.</a:t>
            </a:r>
          </a:p>
          <a:p>
            <a:pPr fontAlgn="base"/>
            <a:r>
              <a:rPr lang="en-US" dirty="0">
                <a:latin typeface="Times New Roman" panose="02020603050405020304" pitchFamily="18" charset="0"/>
                <a:cs typeface="Times New Roman" panose="02020603050405020304" pitchFamily="18" charset="0"/>
              </a:rPr>
              <a:t>While the journey is far from over, the seeds sown by this visionary policy continue to bear fruit. By learning from its successes and limitations, future educational reforms can further the cause of </a:t>
            </a:r>
            <a:r>
              <a:rPr lang="en-US" b="1" dirty="0">
                <a:latin typeface="Times New Roman" panose="02020603050405020304" pitchFamily="18" charset="0"/>
                <a:cs typeface="Times New Roman" panose="02020603050405020304" pitchFamily="18" charset="0"/>
              </a:rPr>
              <a:t>gender equality and social justice</a:t>
            </a:r>
            <a:r>
              <a:rPr lang="en-US" dirty="0">
                <a:latin typeface="Times New Roman" panose="02020603050405020304" pitchFamily="18" charset="0"/>
                <a:cs typeface="Times New Roman" panose="02020603050405020304" pitchFamily="18" charset="0"/>
              </a:rPr>
              <a:t>.</a:t>
            </a:r>
          </a:p>
          <a:p>
            <a:endParaRPr lang="en-IN" dirty="0"/>
          </a:p>
        </p:txBody>
      </p:sp>
    </p:spTree>
    <p:extLst>
      <p:ext uri="{BB962C8B-B14F-4D97-AF65-F5344CB8AC3E}">
        <p14:creationId xmlns:p14="http://schemas.microsoft.com/office/powerpoint/2010/main" val="338505397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marL="0" indent="0">
              <a:buNone/>
            </a:pPr>
            <a:endParaRPr lang="en-US" sz="3600" b="1" dirty="0" smtClean="0">
              <a:latin typeface="Times New Roman" panose="02020603050405020304" pitchFamily="18" charset="0"/>
              <a:cs typeface="Times New Roman" panose="02020603050405020304" pitchFamily="18" charset="0"/>
            </a:endParaRPr>
          </a:p>
          <a:p>
            <a:pPr marL="0" indent="0">
              <a:buNone/>
            </a:pPr>
            <a:r>
              <a:rPr lang="en-US" sz="3600" b="1" dirty="0">
                <a:latin typeface="Times New Roman" panose="02020603050405020304" pitchFamily="18" charset="0"/>
                <a:cs typeface="Times New Roman" panose="02020603050405020304" pitchFamily="18" charset="0"/>
              </a:rPr>
              <a:t>	</a:t>
            </a:r>
            <a:endParaRPr lang="en-US" sz="3600" b="1" dirty="0" smtClean="0">
              <a:latin typeface="Times New Roman" panose="02020603050405020304" pitchFamily="18" charset="0"/>
              <a:cs typeface="Times New Roman" panose="02020603050405020304" pitchFamily="18" charset="0"/>
            </a:endParaRPr>
          </a:p>
          <a:p>
            <a:pPr marL="0" indent="0">
              <a:buNone/>
            </a:pPr>
            <a:r>
              <a:rPr lang="en-US" sz="3600" b="1" dirty="0">
                <a:latin typeface="Times New Roman" panose="02020603050405020304" pitchFamily="18" charset="0"/>
                <a:cs typeface="Times New Roman" panose="02020603050405020304" pitchFamily="18" charset="0"/>
              </a:rPr>
              <a:t>	</a:t>
            </a:r>
            <a:r>
              <a:rPr lang="en-US" sz="4000" b="1" dirty="0" smtClean="0">
                <a:latin typeface="Times New Roman" panose="02020603050405020304" pitchFamily="18" charset="0"/>
                <a:cs typeface="Times New Roman" panose="02020603050405020304" pitchFamily="18" charset="0"/>
              </a:rPr>
              <a:t>National </a:t>
            </a:r>
            <a:r>
              <a:rPr lang="en-US" sz="4000" b="1" dirty="0">
                <a:latin typeface="Times New Roman" panose="02020603050405020304" pitchFamily="18" charset="0"/>
                <a:cs typeface="Times New Roman" panose="02020603050405020304" pitchFamily="18" charset="0"/>
              </a:rPr>
              <a:t>Council for Women </a:t>
            </a:r>
            <a:r>
              <a:rPr lang="en-US" sz="4000" b="1" dirty="0" smtClean="0">
                <a:latin typeface="Times New Roman" panose="02020603050405020304" pitchFamily="18" charset="0"/>
                <a:cs typeface="Times New Roman" panose="02020603050405020304" pitchFamily="18" charset="0"/>
              </a:rPr>
              <a:t>Education</a:t>
            </a:r>
            <a:endParaRPr lang="en-US" sz="4000" b="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191329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Times New Roman" panose="02020603050405020304" pitchFamily="18" charset="0"/>
                <a:cs typeface="Times New Roman" panose="02020603050405020304" pitchFamily="18" charset="0"/>
              </a:rPr>
              <a:t>Key Constitutional Provisions for Equality of Women</a:t>
            </a:r>
            <a:r>
              <a:rPr lang="en-US" b="1" dirty="0"/>
              <a:t/>
            </a:r>
            <a:br>
              <a:rPr lang="en-US" b="1" dirty="0"/>
            </a:br>
            <a:endParaRPr lang="en-IN" dirty="0"/>
          </a:p>
        </p:txBody>
      </p:sp>
      <p:sp>
        <p:nvSpPr>
          <p:cNvPr id="3" name="Content Placeholder 2"/>
          <p:cNvSpPr>
            <a:spLocks noGrp="1"/>
          </p:cNvSpPr>
          <p:nvPr>
            <p:ph idx="1"/>
          </p:nvPr>
        </p:nvSpPr>
        <p:spPr>
          <a:xfrm>
            <a:off x="744583" y="1528354"/>
            <a:ext cx="10609217" cy="4648609"/>
          </a:xfrm>
        </p:spPr>
        <p:txBody>
          <a:bodyPr/>
          <a:lstStyle/>
          <a:p>
            <a:pPr marL="0" indent="0" fontAlgn="base">
              <a:buNone/>
            </a:pPr>
            <a:r>
              <a:rPr lang="en-US" b="1" u="sng" dirty="0" smtClean="0">
                <a:solidFill>
                  <a:srgbClr val="00B050"/>
                </a:solidFill>
                <a:latin typeface="Times New Roman" panose="02020603050405020304" pitchFamily="18" charset="0"/>
                <a:cs typeface="Times New Roman" panose="02020603050405020304" pitchFamily="18" charset="0"/>
              </a:rPr>
              <a:t>1</a:t>
            </a:r>
            <a:r>
              <a:rPr lang="en-US" b="1" u="sng" dirty="0">
                <a:solidFill>
                  <a:srgbClr val="00B050"/>
                </a:solidFill>
                <a:latin typeface="Times New Roman" panose="02020603050405020304" pitchFamily="18" charset="0"/>
                <a:cs typeface="Times New Roman" panose="02020603050405020304" pitchFamily="18" charset="0"/>
              </a:rPr>
              <a:t>. Preamble of the Constitution</a:t>
            </a:r>
          </a:p>
          <a:p>
            <a:pPr fontAlgn="base"/>
            <a:r>
              <a:rPr lang="en-US" dirty="0">
                <a:latin typeface="Times New Roman" panose="02020603050405020304" pitchFamily="18" charset="0"/>
                <a:cs typeface="Times New Roman" panose="02020603050405020304" pitchFamily="18" charset="0"/>
              </a:rPr>
              <a:t>The </a:t>
            </a:r>
            <a:r>
              <a:rPr lang="en-US" b="1" dirty="0">
                <a:latin typeface="Times New Roman" panose="02020603050405020304" pitchFamily="18" charset="0"/>
                <a:cs typeface="Times New Roman" panose="02020603050405020304" pitchFamily="18" charset="0"/>
              </a:rPr>
              <a:t>Preamble</a:t>
            </a:r>
            <a:r>
              <a:rPr lang="en-US" dirty="0">
                <a:latin typeface="Times New Roman" panose="02020603050405020304" pitchFamily="18" charset="0"/>
                <a:cs typeface="Times New Roman" panose="02020603050405020304" pitchFamily="18" charset="0"/>
              </a:rPr>
              <a:t> to the Indian Constitution reflects the values of </a:t>
            </a:r>
            <a:r>
              <a:rPr lang="en-US" b="1" dirty="0">
                <a:latin typeface="Times New Roman" panose="02020603050405020304" pitchFamily="18" charset="0"/>
                <a:cs typeface="Times New Roman" panose="02020603050405020304" pitchFamily="18" charset="0"/>
              </a:rPr>
              <a:t>justice, equality, and liberty</a:t>
            </a:r>
            <a:r>
              <a:rPr lang="en-US" dirty="0">
                <a:latin typeface="Times New Roman" panose="02020603050405020304" pitchFamily="18" charset="0"/>
                <a:cs typeface="Times New Roman" panose="02020603050405020304" pitchFamily="18" charset="0"/>
              </a:rPr>
              <a:t>.</a:t>
            </a:r>
          </a:p>
          <a:p>
            <a:pPr fontAlgn="base"/>
            <a:r>
              <a:rPr lang="en-US" dirty="0">
                <a:latin typeface="Times New Roman" panose="02020603050405020304" pitchFamily="18" charset="0"/>
                <a:cs typeface="Times New Roman" panose="02020603050405020304" pitchFamily="18" charset="0"/>
              </a:rPr>
              <a:t>The word </a:t>
            </a:r>
            <a:r>
              <a:rPr lang="en-US" b="1" dirty="0">
                <a:latin typeface="Times New Roman" panose="02020603050405020304" pitchFamily="18" charset="0"/>
                <a:cs typeface="Times New Roman" panose="02020603050405020304" pitchFamily="18" charset="0"/>
              </a:rPr>
              <a:t>“equality”</a:t>
            </a:r>
            <a:r>
              <a:rPr lang="en-US" dirty="0">
                <a:latin typeface="Times New Roman" panose="02020603050405020304" pitchFamily="18" charset="0"/>
                <a:cs typeface="Times New Roman" panose="02020603050405020304" pitchFamily="18" charset="0"/>
              </a:rPr>
              <a:t> includes gender equality.</a:t>
            </a:r>
          </a:p>
          <a:p>
            <a:pPr fontAlgn="base"/>
            <a:r>
              <a:rPr lang="en-US" dirty="0">
                <a:latin typeface="Times New Roman" panose="02020603050405020304" pitchFamily="18" charset="0"/>
                <a:cs typeface="Times New Roman" panose="02020603050405020304" pitchFamily="18" charset="0"/>
              </a:rPr>
              <a:t>It sets the tone for the entire Constitution by aiming for </a:t>
            </a:r>
            <a:r>
              <a:rPr lang="en-US" b="1" dirty="0">
                <a:latin typeface="Times New Roman" panose="02020603050405020304" pitchFamily="18" charset="0"/>
                <a:cs typeface="Times New Roman" panose="02020603050405020304" pitchFamily="18" charset="0"/>
              </a:rPr>
              <a:t>social, economic, and political justice</a:t>
            </a:r>
            <a:r>
              <a:rPr lang="en-US" dirty="0">
                <a:latin typeface="Times New Roman" panose="02020603050405020304" pitchFamily="18" charset="0"/>
                <a:cs typeface="Times New Roman" panose="02020603050405020304" pitchFamily="18" charset="0"/>
              </a:rPr>
              <a:t> for all citizens, including women.</a:t>
            </a:r>
          </a:p>
          <a:p>
            <a:pPr marL="0" indent="0">
              <a:buNone/>
            </a:pPr>
            <a:r>
              <a:rPr lang="en-US" b="1" u="sng" dirty="0">
                <a:solidFill>
                  <a:srgbClr val="00B050"/>
                </a:solidFill>
                <a:latin typeface="Times New Roman" panose="02020603050405020304" pitchFamily="18" charset="0"/>
                <a:cs typeface="Times New Roman" panose="02020603050405020304" pitchFamily="18" charset="0"/>
              </a:rPr>
              <a:t>2. Fundamental Rights (Part III)</a:t>
            </a:r>
          </a:p>
          <a:p>
            <a:r>
              <a:rPr lang="en-US" dirty="0">
                <a:latin typeface="Times New Roman" panose="02020603050405020304" pitchFamily="18" charset="0"/>
                <a:cs typeface="Times New Roman" panose="02020603050405020304" pitchFamily="18" charset="0"/>
              </a:rPr>
              <a:t>Fundamental Rights are legally enforceable and serve as the backbone of gender justice.</a:t>
            </a:r>
          </a:p>
          <a:p>
            <a:pPr marL="0" indent="0">
              <a:buNone/>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71716306"/>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b="1" dirty="0">
                <a:latin typeface="Times New Roman" panose="02020603050405020304" pitchFamily="18" charset="0"/>
                <a:cs typeface="Times New Roman" panose="02020603050405020304" pitchFamily="18" charset="0"/>
              </a:rPr>
              <a:t>Introduction</a:t>
            </a:r>
          </a:p>
        </p:txBody>
      </p:sp>
      <p:sp>
        <p:nvSpPr>
          <p:cNvPr id="3" name="Content Placeholder 2"/>
          <p:cNvSpPr>
            <a:spLocks noGrp="1"/>
          </p:cNvSpPr>
          <p:nvPr>
            <p:ph idx="1"/>
          </p:nvPr>
        </p:nvSpPr>
        <p:spPr/>
        <p:txBody>
          <a:bodyPr>
            <a:normAutofit lnSpcReduction="10000"/>
          </a:bodyPr>
          <a:lstStyle/>
          <a:p>
            <a:pPr algn="just" fontAlgn="base"/>
            <a:r>
              <a:rPr lang="en-US" dirty="0" smtClean="0">
                <a:latin typeface="Times New Roman" panose="02020603050405020304" pitchFamily="18" charset="0"/>
                <a:cs typeface="Times New Roman" panose="02020603050405020304" pitchFamily="18" charset="0"/>
              </a:rPr>
              <a:t>Education </a:t>
            </a:r>
            <a:r>
              <a:rPr lang="en-US" dirty="0">
                <a:latin typeface="Times New Roman" panose="02020603050405020304" pitchFamily="18" charset="0"/>
                <a:cs typeface="Times New Roman" panose="02020603050405020304" pitchFamily="18" charset="0"/>
              </a:rPr>
              <a:t>is one of the most powerful tools for achieving </a:t>
            </a:r>
            <a:r>
              <a:rPr lang="en-US" b="1" dirty="0">
                <a:latin typeface="Times New Roman" panose="02020603050405020304" pitchFamily="18" charset="0"/>
                <a:cs typeface="Times New Roman" panose="02020603050405020304" pitchFamily="18" charset="0"/>
              </a:rPr>
              <a:t>gender equality</a:t>
            </a:r>
            <a:r>
              <a:rPr lang="en-US" dirty="0">
                <a:latin typeface="Times New Roman" panose="02020603050405020304" pitchFamily="18" charset="0"/>
                <a:cs typeface="Times New Roman" panose="02020603050405020304" pitchFamily="18" charset="0"/>
              </a:rPr>
              <a:t> and </a:t>
            </a:r>
            <a:r>
              <a:rPr lang="en-US" b="1" dirty="0">
                <a:latin typeface="Times New Roman" panose="02020603050405020304" pitchFamily="18" charset="0"/>
                <a:cs typeface="Times New Roman" panose="02020603050405020304" pitchFamily="18" charset="0"/>
              </a:rPr>
              <a:t>women’s empowerment</a:t>
            </a:r>
            <a:r>
              <a:rPr lang="en-US" dirty="0">
                <a:latin typeface="Times New Roman" panose="02020603050405020304" pitchFamily="18" charset="0"/>
                <a:cs typeface="Times New Roman" panose="02020603050405020304" pitchFamily="18" charset="0"/>
              </a:rPr>
              <a:t>. In post-independence India, female literacy and access to education were dismally low due to historical, cultural, and socio-economic barriers. Recognizing this critical issue, the Government of India established the </a:t>
            </a:r>
            <a:r>
              <a:rPr lang="en-US" b="1" u="sng" dirty="0">
                <a:latin typeface="Times New Roman" panose="02020603050405020304" pitchFamily="18" charset="0"/>
                <a:cs typeface="Times New Roman" panose="02020603050405020304" pitchFamily="18" charset="0"/>
                <a:hlinkClick r:id="rId2"/>
              </a:rPr>
              <a:t>National Council for Women’s Education (NCWE)</a:t>
            </a:r>
            <a:r>
              <a:rPr lang="en-US" dirty="0">
                <a:latin typeface="Times New Roman" panose="02020603050405020304" pitchFamily="18" charset="0"/>
                <a:cs typeface="Times New Roman" panose="02020603050405020304" pitchFamily="18" charset="0"/>
              </a:rPr>
              <a:t> in </a:t>
            </a:r>
            <a:r>
              <a:rPr lang="en-US" b="1" dirty="0">
                <a:latin typeface="Times New Roman" panose="02020603050405020304" pitchFamily="18" charset="0"/>
                <a:cs typeface="Times New Roman" panose="02020603050405020304" pitchFamily="18" charset="0"/>
              </a:rPr>
              <a:t>1958</a:t>
            </a:r>
            <a:r>
              <a:rPr lang="en-US" dirty="0">
                <a:latin typeface="Times New Roman" panose="02020603050405020304" pitchFamily="18" charset="0"/>
                <a:cs typeface="Times New Roman" panose="02020603050405020304" pitchFamily="18" charset="0"/>
              </a:rPr>
              <a:t> under the Ministry of Education. The Council aimed to assess the status of women’s education and provide actionable policy recommendations to accelerate educational progress for women across the country.</a:t>
            </a:r>
          </a:p>
          <a:p>
            <a:pPr algn="just" fontAlgn="base"/>
            <a:r>
              <a:rPr lang="en-US" dirty="0">
                <a:latin typeface="Times New Roman" panose="02020603050405020304" pitchFamily="18" charset="0"/>
                <a:cs typeface="Times New Roman" panose="02020603050405020304" pitchFamily="18" charset="0"/>
              </a:rPr>
              <a:t>The Council was a landmark initiative in India’s effort to </a:t>
            </a:r>
            <a:r>
              <a:rPr lang="en-US" b="1" dirty="0">
                <a:latin typeface="Times New Roman" panose="02020603050405020304" pitchFamily="18" charset="0"/>
                <a:cs typeface="Times New Roman" panose="02020603050405020304" pitchFamily="18" charset="0"/>
              </a:rPr>
              <a:t>bridge the gender gap in education</a:t>
            </a:r>
            <a:r>
              <a:rPr lang="en-US" dirty="0">
                <a:latin typeface="Times New Roman" panose="02020603050405020304" pitchFamily="18" charset="0"/>
                <a:cs typeface="Times New Roman" panose="02020603050405020304" pitchFamily="18" charset="0"/>
              </a:rPr>
              <a:t> and promote </a:t>
            </a:r>
            <a:r>
              <a:rPr lang="en-US" b="1" dirty="0">
                <a:latin typeface="Times New Roman" panose="02020603050405020304" pitchFamily="18" charset="0"/>
                <a:cs typeface="Times New Roman" panose="02020603050405020304" pitchFamily="18" charset="0"/>
              </a:rPr>
              <a:t>inclusive national development</a:t>
            </a:r>
            <a:r>
              <a:rPr lang="en-US" dirty="0">
                <a:latin typeface="Times New Roman" panose="02020603050405020304" pitchFamily="18" charset="0"/>
                <a:cs typeface="Times New Roman" panose="02020603050405020304" pitchFamily="18" charset="0"/>
              </a:rPr>
              <a:t>.</a:t>
            </a:r>
          </a:p>
          <a:p>
            <a:endParaRPr lang="en-IN" dirty="0"/>
          </a:p>
        </p:txBody>
      </p:sp>
    </p:spTree>
    <p:extLst>
      <p:ext uri="{BB962C8B-B14F-4D97-AF65-F5344CB8AC3E}">
        <p14:creationId xmlns:p14="http://schemas.microsoft.com/office/powerpoint/2010/main" val="169483529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Objectives</a:t>
            </a:r>
            <a:br>
              <a:rPr lang="en-US" b="1" dirty="0">
                <a:latin typeface="Times New Roman" panose="02020603050405020304" pitchFamily="18" charset="0"/>
                <a:cs typeface="Times New Roman" panose="02020603050405020304" pitchFamily="18" charset="0"/>
              </a:rPr>
            </a:b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lstStyle/>
          <a:p>
            <a:pPr fontAlgn="base"/>
            <a:r>
              <a:rPr lang="en-US" dirty="0" smtClean="0">
                <a:latin typeface="Times New Roman" panose="02020603050405020304" pitchFamily="18" charset="0"/>
                <a:cs typeface="Times New Roman" panose="02020603050405020304" pitchFamily="18" charset="0"/>
              </a:rPr>
              <a:t>To </a:t>
            </a:r>
            <a:r>
              <a:rPr lang="en-US" dirty="0">
                <a:latin typeface="Times New Roman" panose="02020603050405020304" pitchFamily="18" charset="0"/>
                <a:cs typeface="Times New Roman" panose="02020603050405020304" pitchFamily="18" charset="0"/>
              </a:rPr>
              <a:t>assess the status of women’s education in India</a:t>
            </a:r>
          </a:p>
          <a:p>
            <a:pPr fontAlgn="base"/>
            <a:r>
              <a:rPr lang="en-US" dirty="0">
                <a:latin typeface="Times New Roman" panose="02020603050405020304" pitchFamily="18" charset="0"/>
                <a:cs typeface="Times New Roman" panose="02020603050405020304" pitchFamily="18" charset="0"/>
              </a:rPr>
              <a:t>To identify socio-cultural and economic barriers to female education</a:t>
            </a:r>
          </a:p>
          <a:p>
            <a:pPr fontAlgn="base"/>
            <a:r>
              <a:rPr lang="en-US" dirty="0">
                <a:latin typeface="Times New Roman" panose="02020603050405020304" pitchFamily="18" charset="0"/>
                <a:cs typeface="Times New Roman" panose="02020603050405020304" pitchFamily="18" charset="0"/>
              </a:rPr>
              <a:t>To recommend strategies and institutional reforms</a:t>
            </a:r>
          </a:p>
          <a:p>
            <a:pPr fontAlgn="base"/>
            <a:r>
              <a:rPr lang="en-US" dirty="0">
                <a:latin typeface="Times New Roman" panose="02020603050405020304" pitchFamily="18" charset="0"/>
                <a:cs typeface="Times New Roman" panose="02020603050405020304" pitchFamily="18" charset="0"/>
              </a:rPr>
              <a:t>To advise the Ministry of Education on gender-specific educational policies</a:t>
            </a:r>
          </a:p>
          <a:p>
            <a:pPr fontAlgn="base"/>
            <a:r>
              <a:rPr lang="en-US" dirty="0">
                <a:latin typeface="Times New Roman" panose="02020603050405020304" pitchFamily="18" charset="0"/>
                <a:cs typeface="Times New Roman" panose="02020603050405020304" pitchFamily="18" charset="0"/>
              </a:rPr>
              <a:t>To promote community awareness and stakeholder participation</a:t>
            </a:r>
          </a:p>
          <a:p>
            <a:endParaRPr lang="en-IN" dirty="0"/>
          </a:p>
        </p:txBody>
      </p:sp>
    </p:spTree>
    <p:extLst>
      <p:ext uri="{BB962C8B-B14F-4D97-AF65-F5344CB8AC3E}">
        <p14:creationId xmlns:p14="http://schemas.microsoft.com/office/powerpoint/2010/main" val="124774824"/>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b="1" dirty="0">
                <a:latin typeface="Times New Roman" panose="02020603050405020304" pitchFamily="18" charset="0"/>
                <a:cs typeface="Times New Roman" panose="02020603050405020304" pitchFamily="18" charset="0"/>
              </a:rPr>
              <a:t>Structure and Leadership of the Council</a:t>
            </a:r>
          </a:p>
        </p:txBody>
      </p:sp>
      <p:sp>
        <p:nvSpPr>
          <p:cNvPr id="3" name="Content Placeholder 2"/>
          <p:cNvSpPr>
            <a:spLocks noGrp="1"/>
          </p:cNvSpPr>
          <p:nvPr>
            <p:ph idx="1"/>
          </p:nvPr>
        </p:nvSpPr>
        <p:spPr/>
        <p:txBody>
          <a:bodyPr>
            <a:normAutofit/>
          </a:bodyPr>
          <a:lstStyle/>
          <a:p>
            <a:pPr fontAlgn="base"/>
            <a:r>
              <a:rPr lang="en-US" dirty="0" smtClean="0">
                <a:latin typeface="Times New Roman" panose="02020603050405020304" pitchFamily="18" charset="0"/>
                <a:cs typeface="Times New Roman" panose="02020603050405020304" pitchFamily="18" charset="0"/>
              </a:rPr>
              <a:t>The</a:t>
            </a:r>
            <a:r>
              <a:rPr lang="en-US" dirty="0">
                <a:latin typeface="Times New Roman" panose="02020603050405020304" pitchFamily="18" charset="0"/>
                <a:cs typeface="Times New Roman" panose="02020603050405020304" pitchFamily="18" charset="0"/>
              </a:rPr>
              <a:t> NCWE was chaired by </a:t>
            </a:r>
            <a:r>
              <a:rPr lang="en-US" u="sng" dirty="0">
                <a:latin typeface="Times New Roman" panose="02020603050405020304" pitchFamily="18" charset="0"/>
                <a:cs typeface="Times New Roman" panose="02020603050405020304" pitchFamily="18" charset="0"/>
                <a:hlinkClick r:id="rId2"/>
              </a:rPr>
              <a:t>Dr. </a:t>
            </a:r>
            <a:r>
              <a:rPr lang="en-US" u="sng" dirty="0" err="1">
                <a:latin typeface="Times New Roman" panose="02020603050405020304" pitchFamily="18" charset="0"/>
                <a:cs typeface="Times New Roman" panose="02020603050405020304" pitchFamily="18" charset="0"/>
                <a:hlinkClick r:id="rId2"/>
              </a:rPr>
              <a:t>Durgabai</a:t>
            </a:r>
            <a:r>
              <a:rPr lang="en-US" u="sng" dirty="0">
                <a:latin typeface="Times New Roman" panose="02020603050405020304" pitchFamily="18" charset="0"/>
                <a:cs typeface="Times New Roman" panose="02020603050405020304" pitchFamily="18" charset="0"/>
                <a:hlinkClick r:id="rId2"/>
              </a:rPr>
              <a:t> </a:t>
            </a:r>
            <a:r>
              <a:rPr lang="en-US" u="sng" dirty="0" err="1">
                <a:latin typeface="Times New Roman" panose="02020603050405020304" pitchFamily="18" charset="0"/>
                <a:cs typeface="Times New Roman" panose="02020603050405020304" pitchFamily="18" charset="0"/>
                <a:hlinkClick r:id="rId2"/>
              </a:rPr>
              <a:t>Deshmukh</a:t>
            </a:r>
            <a:r>
              <a:rPr lang="en-US" dirty="0">
                <a:latin typeface="Times New Roman" panose="02020603050405020304" pitchFamily="18" charset="0"/>
                <a:cs typeface="Times New Roman" panose="02020603050405020304" pitchFamily="18" charset="0"/>
              </a:rPr>
              <a:t>, a prominent social reformer and member of the Constituent Assembly. The Council consisted of:</a:t>
            </a:r>
          </a:p>
          <a:p>
            <a:pPr fontAlgn="base"/>
            <a:r>
              <a:rPr lang="en-US" dirty="0">
                <a:latin typeface="Times New Roman" panose="02020603050405020304" pitchFamily="18" charset="0"/>
                <a:cs typeface="Times New Roman" panose="02020603050405020304" pitchFamily="18" charset="0"/>
              </a:rPr>
              <a:t>Educationists</a:t>
            </a:r>
          </a:p>
          <a:p>
            <a:pPr fontAlgn="base"/>
            <a:r>
              <a:rPr lang="en-US" dirty="0">
                <a:latin typeface="Times New Roman" panose="02020603050405020304" pitchFamily="18" charset="0"/>
                <a:cs typeface="Times New Roman" panose="02020603050405020304" pitchFamily="18" charset="0"/>
              </a:rPr>
              <a:t>Women leaders</a:t>
            </a:r>
          </a:p>
          <a:p>
            <a:pPr fontAlgn="base"/>
            <a:r>
              <a:rPr lang="en-US" dirty="0">
                <a:latin typeface="Times New Roman" panose="02020603050405020304" pitchFamily="18" charset="0"/>
                <a:cs typeface="Times New Roman" panose="02020603050405020304" pitchFamily="18" charset="0"/>
              </a:rPr>
              <a:t>Government officials</a:t>
            </a:r>
          </a:p>
          <a:p>
            <a:pPr fontAlgn="base"/>
            <a:r>
              <a:rPr lang="en-US" dirty="0">
                <a:latin typeface="Times New Roman" panose="02020603050405020304" pitchFamily="18" charset="0"/>
                <a:cs typeface="Times New Roman" panose="02020603050405020304" pitchFamily="18" charset="0"/>
              </a:rPr>
              <a:t>Social workers</a:t>
            </a:r>
          </a:p>
          <a:p>
            <a:pPr fontAlgn="base"/>
            <a:r>
              <a:rPr lang="en-US" dirty="0">
                <a:latin typeface="Times New Roman" panose="02020603050405020304" pitchFamily="18" charset="0"/>
                <a:cs typeface="Times New Roman" panose="02020603050405020304" pitchFamily="18" charset="0"/>
              </a:rPr>
              <a:t>The multi-disciplinary composition ensured that recommendations were inclusive, practical, and gender-sensitive.</a:t>
            </a:r>
          </a:p>
        </p:txBody>
      </p:sp>
    </p:spTree>
    <p:extLst>
      <p:ext uri="{BB962C8B-B14F-4D97-AF65-F5344CB8AC3E}">
        <p14:creationId xmlns:p14="http://schemas.microsoft.com/office/powerpoint/2010/main" val="84886900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0062"/>
            <a:ext cx="10515600" cy="1325563"/>
          </a:xfrm>
        </p:spPr>
        <p:txBody>
          <a:bodyPr>
            <a:normAutofit fontScale="90000"/>
          </a:bodyPr>
          <a:lstStyle/>
          <a:p>
            <a:r>
              <a:rPr lang="en-US" b="1" dirty="0">
                <a:latin typeface="Times New Roman" panose="02020603050405020304" pitchFamily="18" charset="0"/>
                <a:cs typeface="Times New Roman" panose="02020603050405020304" pitchFamily="18" charset="0"/>
              </a:rPr>
              <a:t>Major Recommendations of the National Council for Women’s Education</a:t>
            </a:r>
            <a:br>
              <a:rPr lang="en-US" b="1" dirty="0">
                <a:latin typeface="Times New Roman" panose="02020603050405020304" pitchFamily="18" charset="0"/>
                <a:cs typeface="Times New Roman" panose="02020603050405020304" pitchFamily="18" charset="0"/>
              </a:rPr>
            </a:b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92500" lnSpcReduction="20000"/>
          </a:bodyPr>
          <a:lstStyle/>
          <a:p>
            <a:pPr algn="just" fontAlgn="base"/>
            <a:r>
              <a:rPr lang="en-US" dirty="0" smtClean="0">
                <a:latin typeface="Times New Roman" panose="02020603050405020304" pitchFamily="18" charset="0"/>
                <a:cs typeface="Times New Roman" panose="02020603050405020304" pitchFamily="18" charset="0"/>
              </a:rPr>
              <a:t>The </a:t>
            </a:r>
            <a:r>
              <a:rPr lang="en-US" dirty="0">
                <a:latin typeface="Times New Roman" panose="02020603050405020304" pitchFamily="18" charset="0"/>
                <a:cs typeface="Times New Roman" panose="02020603050405020304" pitchFamily="18" charset="0"/>
              </a:rPr>
              <a:t>Council submitted its report in </a:t>
            </a:r>
            <a:r>
              <a:rPr lang="en-US" b="1" dirty="0">
                <a:latin typeface="Times New Roman" panose="02020603050405020304" pitchFamily="18" charset="0"/>
                <a:cs typeface="Times New Roman" panose="02020603050405020304" pitchFamily="18" charset="0"/>
              </a:rPr>
              <a:t>1965</a:t>
            </a:r>
            <a:r>
              <a:rPr lang="en-US" dirty="0">
                <a:latin typeface="Times New Roman" panose="02020603050405020304" pitchFamily="18" charset="0"/>
                <a:cs typeface="Times New Roman" panose="02020603050405020304" pitchFamily="18" charset="0"/>
              </a:rPr>
              <a:t>, offering path-breaking recommendations that later influenced national policies.</a:t>
            </a:r>
          </a:p>
          <a:p>
            <a:pPr algn="just" fontAlgn="base"/>
            <a:r>
              <a:rPr lang="en-US" b="1" dirty="0">
                <a:latin typeface="Times New Roman" panose="02020603050405020304" pitchFamily="18" charset="0"/>
                <a:cs typeface="Times New Roman" panose="02020603050405020304" pitchFamily="18" charset="0"/>
              </a:rPr>
              <a:t>1. Universal and Compulsory Education for Girls</a:t>
            </a:r>
          </a:p>
          <a:p>
            <a:pPr algn="just" fontAlgn="base"/>
            <a:r>
              <a:rPr lang="en-US" dirty="0">
                <a:latin typeface="Times New Roman" panose="02020603050405020304" pitchFamily="18" charset="0"/>
                <a:cs typeface="Times New Roman" panose="02020603050405020304" pitchFamily="18" charset="0"/>
              </a:rPr>
              <a:t>The Council strongly advocated for </a:t>
            </a:r>
            <a:r>
              <a:rPr lang="en-US" b="1" dirty="0">
                <a:latin typeface="Times New Roman" panose="02020603050405020304" pitchFamily="18" charset="0"/>
                <a:cs typeface="Times New Roman" panose="02020603050405020304" pitchFamily="18" charset="0"/>
              </a:rPr>
              <a:t>free and compulsory education for all girls up to 14 years</a:t>
            </a:r>
            <a:r>
              <a:rPr lang="en-US" dirty="0">
                <a:latin typeface="Times New Roman" panose="02020603050405020304" pitchFamily="18" charset="0"/>
                <a:cs typeface="Times New Roman" panose="02020603050405020304" pitchFamily="18" charset="0"/>
              </a:rPr>
              <a:t>, aligning with </a:t>
            </a:r>
            <a:r>
              <a:rPr lang="en-US" b="1" dirty="0">
                <a:latin typeface="Times New Roman" panose="02020603050405020304" pitchFamily="18" charset="0"/>
                <a:cs typeface="Times New Roman" panose="02020603050405020304" pitchFamily="18" charset="0"/>
              </a:rPr>
              <a:t>Article 45</a:t>
            </a:r>
            <a:r>
              <a:rPr lang="en-US" dirty="0">
                <a:latin typeface="Times New Roman" panose="02020603050405020304" pitchFamily="18" charset="0"/>
                <a:cs typeface="Times New Roman" panose="02020603050405020304" pitchFamily="18" charset="0"/>
              </a:rPr>
              <a:t> of the Indian Constitution.</a:t>
            </a:r>
          </a:p>
          <a:p>
            <a:pPr algn="just" fontAlgn="base"/>
            <a:r>
              <a:rPr lang="en-US" b="1" dirty="0">
                <a:latin typeface="Times New Roman" panose="02020603050405020304" pitchFamily="18" charset="0"/>
                <a:cs typeface="Times New Roman" panose="02020603050405020304" pitchFamily="18" charset="0"/>
              </a:rPr>
              <a:t>2. Expansion of Women’s Schools and Colleges</a:t>
            </a:r>
          </a:p>
          <a:p>
            <a:pPr algn="just" fontAlgn="base"/>
            <a:r>
              <a:rPr lang="en-US" dirty="0">
                <a:latin typeface="Times New Roman" panose="02020603050405020304" pitchFamily="18" charset="0"/>
                <a:cs typeface="Times New Roman" panose="02020603050405020304" pitchFamily="18" charset="0"/>
              </a:rPr>
              <a:t>To increase access:</a:t>
            </a:r>
          </a:p>
          <a:p>
            <a:pPr algn="just" fontAlgn="base"/>
            <a:r>
              <a:rPr lang="en-US" dirty="0">
                <a:latin typeface="Times New Roman" panose="02020603050405020304" pitchFamily="18" charset="0"/>
                <a:cs typeface="Times New Roman" panose="02020603050405020304" pitchFamily="18" charset="0"/>
              </a:rPr>
              <a:t>More </a:t>
            </a:r>
            <a:r>
              <a:rPr lang="en-US" b="1" dirty="0">
                <a:latin typeface="Times New Roman" panose="02020603050405020304" pitchFamily="18" charset="0"/>
                <a:cs typeface="Times New Roman" panose="02020603050405020304" pitchFamily="18" charset="0"/>
              </a:rPr>
              <a:t>girls’ schools</a:t>
            </a:r>
            <a:r>
              <a:rPr lang="en-US" dirty="0">
                <a:latin typeface="Times New Roman" panose="02020603050405020304" pitchFamily="18" charset="0"/>
                <a:cs typeface="Times New Roman" panose="02020603050405020304" pitchFamily="18" charset="0"/>
              </a:rPr>
              <a:t> were recommended in rural and backward areas.</a:t>
            </a:r>
          </a:p>
          <a:p>
            <a:pPr algn="just" fontAlgn="base"/>
            <a:r>
              <a:rPr lang="en-US" dirty="0">
                <a:latin typeface="Times New Roman" panose="02020603050405020304" pitchFamily="18" charset="0"/>
                <a:cs typeface="Times New Roman" panose="02020603050405020304" pitchFamily="18" charset="0"/>
              </a:rPr>
              <a:t>Establishment of </a:t>
            </a:r>
            <a:r>
              <a:rPr lang="en-US" b="1" dirty="0">
                <a:latin typeface="Times New Roman" panose="02020603050405020304" pitchFamily="18" charset="0"/>
                <a:cs typeface="Times New Roman" panose="02020603050405020304" pitchFamily="18" charset="0"/>
              </a:rPr>
              <a:t>women’s colleges and hostels</a:t>
            </a:r>
            <a:r>
              <a:rPr lang="en-US" dirty="0">
                <a:latin typeface="Times New Roman" panose="02020603050405020304" pitchFamily="18" charset="0"/>
                <a:cs typeface="Times New Roman" panose="02020603050405020304" pitchFamily="18" charset="0"/>
              </a:rPr>
              <a:t> in urban centers was also emphasized.</a:t>
            </a:r>
          </a:p>
          <a:p>
            <a:pPr algn="just" fontAlgn="base"/>
            <a:r>
              <a:rPr lang="en-US" dirty="0">
                <a:latin typeface="Times New Roman" panose="02020603050405020304" pitchFamily="18" charset="0"/>
                <a:cs typeface="Times New Roman" panose="02020603050405020304" pitchFamily="18" charset="0"/>
              </a:rPr>
              <a:t>Encouragement of </a:t>
            </a:r>
            <a:r>
              <a:rPr lang="en-US" b="1" dirty="0">
                <a:latin typeface="Times New Roman" panose="02020603050405020304" pitchFamily="18" charset="0"/>
                <a:cs typeface="Times New Roman" panose="02020603050405020304" pitchFamily="18" charset="0"/>
              </a:rPr>
              <a:t>co-educational schools</a:t>
            </a:r>
            <a:r>
              <a:rPr lang="en-US" dirty="0">
                <a:latin typeface="Times New Roman" panose="02020603050405020304" pitchFamily="18" charset="0"/>
                <a:cs typeface="Times New Roman" panose="02020603050405020304" pitchFamily="18" charset="0"/>
              </a:rPr>
              <a:t> with adequate safety and sanitation measures.</a:t>
            </a:r>
          </a:p>
          <a:p>
            <a:endParaRPr lang="en-IN" dirty="0"/>
          </a:p>
        </p:txBody>
      </p:sp>
    </p:spTree>
    <p:extLst>
      <p:ext uri="{BB962C8B-B14F-4D97-AF65-F5344CB8AC3E}">
        <p14:creationId xmlns:p14="http://schemas.microsoft.com/office/powerpoint/2010/main" val="278515604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algn="just" fontAlgn="base"/>
            <a:r>
              <a:rPr lang="en-US" b="1" dirty="0">
                <a:latin typeface="Times New Roman" panose="02020603050405020304" pitchFamily="18" charset="0"/>
                <a:cs typeface="Times New Roman" panose="02020603050405020304" pitchFamily="18" charset="0"/>
              </a:rPr>
              <a:t>3. Recruitment of Female Teachers</a:t>
            </a:r>
          </a:p>
          <a:p>
            <a:pPr algn="just" fontAlgn="base"/>
            <a:r>
              <a:rPr lang="en-US" dirty="0">
                <a:latin typeface="Times New Roman" panose="02020603050405020304" pitchFamily="18" charset="0"/>
                <a:cs typeface="Times New Roman" panose="02020603050405020304" pitchFamily="18" charset="0"/>
              </a:rPr>
              <a:t>The Council identified the </a:t>
            </a:r>
            <a:r>
              <a:rPr lang="en-US" b="1" dirty="0">
                <a:latin typeface="Times New Roman" panose="02020603050405020304" pitchFamily="18" charset="0"/>
                <a:cs typeface="Times New Roman" panose="02020603050405020304" pitchFamily="18" charset="0"/>
              </a:rPr>
              <a:t>lack of female role models</a:t>
            </a:r>
            <a:r>
              <a:rPr lang="en-US" dirty="0">
                <a:latin typeface="Times New Roman" panose="02020603050405020304" pitchFamily="18" charset="0"/>
                <a:cs typeface="Times New Roman" panose="02020603050405020304" pitchFamily="18" charset="0"/>
              </a:rPr>
              <a:t> in schools as a barrier. It recommended:</a:t>
            </a:r>
          </a:p>
          <a:p>
            <a:pPr algn="just" fontAlgn="base"/>
            <a:r>
              <a:rPr lang="en-US" b="1" dirty="0">
                <a:latin typeface="Times New Roman" panose="02020603050405020304" pitchFamily="18" charset="0"/>
                <a:cs typeface="Times New Roman" panose="02020603050405020304" pitchFamily="18" charset="0"/>
              </a:rPr>
              <a:t>Special recruitment drives</a:t>
            </a:r>
            <a:r>
              <a:rPr lang="en-US" dirty="0">
                <a:latin typeface="Times New Roman" panose="02020603050405020304" pitchFamily="18" charset="0"/>
                <a:cs typeface="Times New Roman" panose="02020603050405020304" pitchFamily="18" charset="0"/>
              </a:rPr>
              <a:t> for women teachers</a:t>
            </a:r>
          </a:p>
          <a:p>
            <a:pPr algn="just" fontAlgn="base"/>
            <a:r>
              <a:rPr lang="en-US" dirty="0">
                <a:latin typeface="Times New Roman" panose="02020603050405020304" pitchFamily="18" charset="0"/>
                <a:cs typeface="Times New Roman" panose="02020603050405020304" pitchFamily="18" charset="0"/>
              </a:rPr>
              <a:t>Reservation for women in teacher training colleges</a:t>
            </a:r>
          </a:p>
          <a:p>
            <a:pPr algn="just" fontAlgn="base"/>
            <a:r>
              <a:rPr lang="en-US" dirty="0">
                <a:latin typeface="Times New Roman" panose="02020603050405020304" pitchFamily="18" charset="0"/>
                <a:cs typeface="Times New Roman" panose="02020603050405020304" pitchFamily="18" charset="0"/>
              </a:rPr>
              <a:t>Posting of female teachers in rural schools to boost girl child enrollment</a:t>
            </a:r>
          </a:p>
          <a:p>
            <a:endParaRPr lang="en-IN" dirty="0"/>
          </a:p>
        </p:txBody>
      </p:sp>
    </p:spTree>
    <p:extLst>
      <p:ext uri="{BB962C8B-B14F-4D97-AF65-F5344CB8AC3E}">
        <p14:creationId xmlns:p14="http://schemas.microsoft.com/office/powerpoint/2010/main" val="44079557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838200" y="627797"/>
            <a:ext cx="10515600" cy="5549166"/>
          </a:xfrm>
        </p:spPr>
        <p:txBody>
          <a:bodyPr>
            <a:normAutofit lnSpcReduction="10000"/>
          </a:bodyPr>
          <a:lstStyle/>
          <a:p>
            <a:pPr marL="0" indent="0" fontAlgn="base">
              <a:buNone/>
            </a:pPr>
            <a:r>
              <a:rPr lang="en-US" b="1" dirty="0">
                <a:latin typeface="Times New Roman" panose="02020603050405020304" pitchFamily="18" charset="0"/>
                <a:cs typeface="Times New Roman" panose="02020603050405020304" pitchFamily="18" charset="0"/>
              </a:rPr>
              <a:t>4. Adult and Non-Formal Education for Women</a:t>
            </a:r>
          </a:p>
          <a:p>
            <a:pPr fontAlgn="base"/>
            <a:r>
              <a:rPr lang="en-US" dirty="0">
                <a:latin typeface="Times New Roman" panose="02020603050405020304" pitchFamily="18" charset="0"/>
                <a:cs typeface="Times New Roman" panose="02020603050405020304" pitchFamily="18" charset="0"/>
              </a:rPr>
              <a:t>Many women, especially in rural areas, had missed formal schooling. The Council suggested:</a:t>
            </a:r>
          </a:p>
          <a:p>
            <a:pPr fontAlgn="base"/>
            <a:r>
              <a:rPr lang="en-US" b="1" dirty="0">
                <a:latin typeface="Times New Roman" panose="02020603050405020304" pitchFamily="18" charset="0"/>
                <a:cs typeface="Times New Roman" panose="02020603050405020304" pitchFamily="18" charset="0"/>
              </a:rPr>
              <a:t>Literacy campaigns</a:t>
            </a:r>
            <a:r>
              <a:rPr lang="en-US" dirty="0">
                <a:latin typeface="Times New Roman" panose="02020603050405020304" pitchFamily="18" charset="0"/>
                <a:cs typeface="Times New Roman" panose="02020603050405020304" pitchFamily="18" charset="0"/>
              </a:rPr>
              <a:t> targeting adult women</a:t>
            </a:r>
          </a:p>
          <a:p>
            <a:pPr fontAlgn="base"/>
            <a:r>
              <a:rPr lang="en-US" b="1" dirty="0">
                <a:latin typeface="Times New Roman" panose="02020603050405020304" pitchFamily="18" charset="0"/>
                <a:cs typeface="Times New Roman" panose="02020603050405020304" pitchFamily="18" charset="0"/>
              </a:rPr>
              <a:t>Evening and weekend classes</a:t>
            </a:r>
            <a:endParaRPr lang="en-US" dirty="0">
              <a:latin typeface="Times New Roman" panose="02020603050405020304" pitchFamily="18" charset="0"/>
              <a:cs typeface="Times New Roman" panose="02020603050405020304" pitchFamily="18" charset="0"/>
            </a:endParaRPr>
          </a:p>
          <a:p>
            <a:pPr fontAlgn="base"/>
            <a:r>
              <a:rPr lang="en-US" dirty="0">
                <a:latin typeface="Times New Roman" panose="02020603050405020304" pitchFamily="18" charset="0"/>
                <a:cs typeface="Times New Roman" panose="02020603050405020304" pitchFamily="18" charset="0"/>
              </a:rPr>
              <a:t>Functional literacy programs integrated with life skills</a:t>
            </a:r>
          </a:p>
          <a:p>
            <a:pPr marL="0" indent="0" fontAlgn="base">
              <a:buNone/>
            </a:pPr>
            <a:r>
              <a:rPr lang="en-US" b="1" dirty="0">
                <a:latin typeface="Times New Roman" panose="02020603050405020304" pitchFamily="18" charset="0"/>
                <a:cs typeface="Times New Roman" panose="02020603050405020304" pitchFamily="18" charset="0"/>
              </a:rPr>
              <a:t>5. Curriculum Reforms</a:t>
            </a:r>
          </a:p>
          <a:p>
            <a:pPr fontAlgn="base"/>
            <a:r>
              <a:rPr lang="en-US" dirty="0">
                <a:latin typeface="Times New Roman" panose="02020603050405020304" pitchFamily="18" charset="0"/>
                <a:cs typeface="Times New Roman" panose="02020603050405020304" pitchFamily="18" charset="0"/>
              </a:rPr>
              <a:t>The Council called for a curriculum that:</a:t>
            </a:r>
          </a:p>
          <a:p>
            <a:pPr fontAlgn="base"/>
            <a:r>
              <a:rPr lang="en-US" dirty="0">
                <a:latin typeface="Times New Roman" panose="02020603050405020304" pitchFamily="18" charset="0"/>
                <a:cs typeface="Times New Roman" panose="02020603050405020304" pitchFamily="18" charset="0"/>
              </a:rPr>
              <a:t>Is </a:t>
            </a:r>
            <a:r>
              <a:rPr lang="en-US" b="1" dirty="0">
                <a:latin typeface="Times New Roman" panose="02020603050405020304" pitchFamily="18" charset="0"/>
                <a:cs typeface="Times New Roman" panose="02020603050405020304" pitchFamily="18" charset="0"/>
              </a:rPr>
              <a:t>gender-sensitive and inclusive</a:t>
            </a:r>
            <a:endParaRPr lang="en-US" dirty="0">
              <a:latin typeface="Times New Roman" panose="02020603050405020304" pitchFamily="18" charset="0"/>
              <a:cs typeface="Times New Roman" panose="02020603050405020304" pitchFamily="18" charset="0"/>
            </a:endParaRPr>
          </a:p>
          <a:p>
            <a:pPr fontAlgn="base"/>
            <a:r>
              <a:rPr lang="en-US" dirty="0">
                <a:latin typeface="Times New Roman" panose="02020603050405020304" pitchFamily="18" charset="0"/>
                <a:cs typeface="Times New Roman" panose="02020603050405020304" pitchFamily="18" charset="0"/>
              </a:rPr>
              <a:t>Includes </a:t>
            </a:r>
            <a:r>
              <a:rPr lang="en-US" b="1" dirty="0">
                <a:latin typeface="Times New Roman" panose="02020603050405020304" pitchFamily="18" charset="0"/>
                <a:cs typeface="Times New Roman" panose="02020603050405020304" pitchFamily="18" charset="0"/>
              </a:rPr>
              <a:t>health education, civic duties, vocational training</a:t>
            </a:r>
            <a:endParaRPr lang="en-US" dirty="0">
              <a:latin typeface="Times New Roman" panose="02020603050405020304" pitchFamily="18" charset="0"/>
              <a:cs typeface="Times New Roman" panose="02020603050405020304" pitchFamily="18" charset="0"/>
            </a:endParaRPr>
          </a:p>
          <a:p>
            <a:pPr fontAlgn="base"/>
            <a:r>
              <a:rPr lang="en-US" dirty="0">
                <a:latin typeface="Times New Roman" panose="02020603050405020304" pitchFamily="18" charset="0"/>
                <a:cs typeface="Times New Roman" panose="02020603050405020304" pitchFamily="18" charset="0"/>
              </a:rPr>
              <a:t>Moves beyond stereotypical roles (like only home science) and promotes </a:t>
            </a:r>
            <a:r>
              <a:rPr lang="en-US" b="1" dirty="0">
                <a:latin typeface="Times New Roman" panose="02020603050405020304" pitchFamily="18" charset="0"/>
                <a:cs typeface="Times New Roman" panose="02020603050405020304" pitchFamily="18" charset="0"/>
              </a:rPr>
              <a:t>critical thinking and self-reliance</a:t>
            </a:r>
            <a:endParaRPr lang="en-US"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3085960090"/>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lnSpcReduction="10000"/>
          </a:bodyPr>
          <a:lstStyle/>
          <a:p>
            <a:pPr marL="0" indent="0" fontAlgn="base">
              <a:buNone/>
            </a:pPr>
            <a:r>
              <a:rPr lang="en-US" b="1" dirty="0">
                <a:latin typeface="Times New Roman" panose="02020603050405020304" pitchFamily="18" charset="0"/>
                <a:cs typeface="Times New Roman" panose="02020603050405020304" pitchFamily="18" charset="0"/>
              </a:rPr>
              <a:t>6. Incentives to Promote Girls’ Education</a:t>
            </a:r>
          </a:p>
          <a:p>
            <a:pPr fontAlgn="base"/>
            <a:r>
              <a:rPr lang="en-US" dirty="0">
                <a:latin typeface="Times New Roman" panose="02020603050405020304" pitchFamily="18" charset="0"/>
                <a:cs typeface="Times New Roman" panose="02020603050405020304" pitchFamily="18" charset="0"/>
              </a:rPr>
              <a:t>To reduce dropouts and improve attendance, the Council recommended:</a:t>
            </a:r>
          </a:p>
          <a:p>
            <a:pPr fontAlgn="base"/>
            <a:r>
              <a:rPr lang="en-US" b="1" dirty="0">
                <a:latin typeface="Times New Roman" panose="02020603050405020304" pitchFamily="18" charset="0"/>
                <a:cs typeface="Times New Roman" panose="02020603050405020304" pitchFamily="18" charset="0"/>
              </a:rPr>
              <a:t>Free books, uniforms, and midday meals</a:t>
            </a:r>
            <a:endParaRPr lang="en-US" dirty="0">
              <a:latin typeface="Times New Roman" panose="02020603050405020304" pitchFamily="18" charset="0"/>
              <a:cs typeface="Times New Roman" panose="02020603050405020304" pitchFamily="18" charset="0"/>
            </a:endParaRPr>
          </a:p>
          <a:p>
            <a:pPr fontAlgn="base"/>
            <a:r>
              <a:rPr lang="en-US" b="1" dirty="0">
                <a:latin typeface="Times New Roman" panose="02020603050405020304" pitchFamily="18" charset="0"/>
                <a:cs typeface="Times New Roman" panose="02020603050405020304" pitchFamily="18" charset="0"/>
              </a:rPr>
              <a:t>Scholarships for girls from marginalized communities</a:t>
            </a:r>
            <a:endParaRPr lang="en-US" dirty="0">
              <a:latin typeface="Times New Roman" panose="02020603050405020304" pitchFamily="18" charset="0"/>
              <a:cs typeface="Times New Roman" panose="02020603050405020304" pitchFamily="18" charset="0"/>
            </a:endParaRPr>
          </a:p>
          <a:p>
            <a:pPr fontAlgn="base"/>
            <a:r>
              <a:rPr lang="en-US" b="1" dirty="0">
                <a:latin typeface="Times New Roman" panose="02020603050405020304" pitchFamily="18" charset="0"/>
                <a:cs typeface="Times New Roman" panose="02020603050405020304" pitchFamily="18" charset="0"/>
              </a:rPr>
              <a:t>Transportation facilities and bicycles</a:t>
            </a:r>
            <a:r>
              <a:rPr lang="en-US" dirty="0">
                <a:latin typeface="Times New Roman" panose="02020603050405020304" pitchFamily="18" charset="0"/>
                <a:cs typeface="Times New Roman" panose="02020603050405020304" pitchFamily="18" charset="0"/>
              </a:rPr>
              <a:t> for girls in remote areas</a:t>
            </a:r>
          </a:p>
          <a:p>
            <a:pPr marL="0" indent="0" fontAlgn="base">
              <a:buNone/>
            </a:pPr>
            <a:r>
              <a:rPr lang="en-US" b="1" dirty="0">
                <a:latin typeface="Times New Roman" panose="02020603050405020304" pitchFamily="18" charset="0"/>
                <a:cs typeface="Times New Roman" panose="02020603050405020304" pitchFamily="18" charset="0"/>
              </a:rPr>
              <a:t>7. Community Involvement and Awareness</a:t>
            </a:r>
          </a:p>
          <a:p>
            <a:pPr fontAlgn="base"/>
            <a:r>
              <a:rPr lang="en-US" dirty="0">
                <a:latin typeface="Times New Roman" panose="02020603050405020304" pitchFamily="18" charset="0"/>
                <a:cs typeface="Times New Roman" panose="02020603050405020304" pitchFamily="18" charset="0"/>
              </a:rPr>
              <a:t>The Council highlighted the need for </a:t>
            </a:r>
            <a:r>
              <a:rPr lang="en-US" b="1" dirty="0">
                <a:latin typeface="Times New Roman" panose="02020603050405020304" pitchFamily="18" charset="0"/>
                <a:cs typeface="Times New Roman" panose="02020603050405020304" pitchFamily="18" charset="0"/>
              </a:rPr>
              <a:t>community participation</a:t>
            </a:r>
            <a:r>
              <a:rPr lang="en-US" dirty="0">
                <a:latin typeface="Times New Roman" panose="02020603050405020304" pitchFamily="18" charset="0"/>
                <a:cs typeface="Times New Roman" panose="02020603050405020304" pitchFamily="18" charset="0"/>
              </a:rPr>
              <a:t> and awareness campaigns to change negative perceptions around girls’ education.</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0366000"/>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Times New Roman" panose="02020603050405020304" pitchFamily="18" charset="0"/>
                <a:cs typeface="Times New Roman" panose="02020603050405020304" pitchFamily="18" charset="0"/>
              </a:rPr>
              <a:t>IMPACT</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lnSpcReduction="10000"/>
          </a:bodyPr>
          <a:lstStyle/>
          <a:p>
            <a:pPr fontAlgn="base"/>
            <a:r>
              <a:rPr lang="en-US" b="1" dirty="0">
                <a:latin typeface="Times New Roman" panose="02020603050405020304" pitchFamily="18" charset="0"/>
                <a:cs typeface="Times New Roman" panose="02020603050405020304" pitchFamily="18" charset="0"/>
              </a:rPr>
              <a:t>Rise in Female Literacy</a:t>
            </a:r>
          </a:p>
          <a:p>
            <a:pPr fontAlgn="base"/>
            <a:r>
              <a:rPr lang="en-US" dirty="0">
                <a:latin typeface="Times New Roman" panose="02020603050405020304" pitchFamily="18" charset="0"/>
                <a:cs typeface="Times New Roman" panose="02020603050405020304" pitchFamily="18" charset="0"/>
              </a:rPr>
              <a:t>Thanks to the Council’s early intervention and the policies it inspired:</a:t>
            </a:r>
          </a:p>
          <a:p>
            <a:pPr fontAlgn="base"/>
            <a:r>
              <a:rPr lang="en-US" dirty="0">
                <a:latin typeface="Times New Roman" panose="02020603050405020304" pitchFamily="18" charset="0"/>
                <a:cs typeface="Times New Roman" panose="02020603050405020304" pitchFamily="18" charset="0"/>
              </a:rPr>
              <a:t>Female literacy improved from </a:t>
            </a:r>
            <a:r>
              <a:rPr lang="en-US" b="1" dirty="0">
                <a:latin typeface="Times New Roman" panose="02020603050405020304" pitchFamily="18" charset="0"/>
                <a:cs typeface="Times New Roman" panose="02020603050405020304" pitchFamily="18" charset="0"/>
              </a:rPr>
              <a:t>8.9% in 1951</a:t>
            </a:r>
            <a:r>
              <a:rPr lang="en-US" dirty="0">
                <a:latin typeface="Times New Roman" panose="02020603050405020304" pitchFamily="18" charset="0"/>
                <a:cs typeface="Times New Roman" panose="02020603050405020304" pitchFamily="18" charset="0"/>
              </a:rPr>
              <a:t> to </a:t>
            </a:r>
            <a:r>
              <a:rPr lang="en-US" b="1" dirty="0">
                <a:latin typeface="Times New Roman" panose="02020603050405020304" pitchFamily="18" charset="0"/>
                <a:cs typeface="Times New Roman" panose="02020603050405020304" pitchFamily="18" charset="0"/>
              </a:rPr>
              <a:t>65.46% in 2011</a:t>
            </a:r>
            <a:r>
              <a:rPr lang="en-US" dirty="0">
                <a:latin typeface="Times New Roman" panose="02020603050405020304" pitchFamily="18" charset="0"/>
                <a:cs typeface="Times New Roman" panose="02020603050405020304" pitchFamily="18" charset="0"/>
              </a:rPr>
              <a:t>.</a:t>
            </a:r>
          </a:p>
          <a:p>
            <a:pPr fontAlgn="base"/>
            <a:r>
              <a:rPr lang="en-US" dirty="0">
                <a:latin typeface="Times New Roman" panose="02020603050405020304" pitchFamily="18" charset="0"/>
                <a:cs typeface="Times New Roman" panose="02020603050405020304" pitchFamily="18" charset="0"/>
              </a:rPr>
              <a:t>India achieved </a:t>
            </a:r>
            <a:r>
              <a:rPr lang="en-US" b="1" dirty="0">
                <a:latin typeface="Times New Roman" panose="02020603050405020304" pitchFamily="18" charset="0"/>
                <a:cs typeface="Times New Roman" panose="02020603050405020304" pitchFamily="18" charset="0"/>
              </a:rPr>
              <a:t>gender parity</a:t>
            </a:r>
            <a:r>
              <a:rPr lang="en-US" dirty="0">
                <a:latin typeface="Times New Roman" panose="02020603050405020304" pitchFamily="18" charset="0"/>
                <a:cs typeface="Times New Roman" panose="02020603050405020304" pitchFamily="18" charset="0"/>
              </a:rPr>
              <a:t> in primary education enrollment in many states.</a:t>
            </a:r>
          </a:p>
          <a:p>
            <a:pPr fontAlgn="base"/>
            <a:r>
              <a:rPr lang="en-US" b="1" dirty="0">
                <a:latin typeface="Times New Roman" panose="02020603050405020304" pitchFamily="18" charset="0"/>
                <a:cs typeface="Times New Roman" panose="02020603050405020304" pitchFamily="18" charset="0"/>
              </a:rPr>
              <a:t>Growth of Educational Infrastructure for Women</a:t>
            </a:r>
          </a:p>
          <a:p>
            <a:pPr fontAlgn="base"/>
            <a:r>
              <a:rPr lang="en-US" dirty="0">
                <a:latin typeface="Times New Roman" panose="02020603050405020304" pitchFamily="18" charset="0"/>
                <a:cs typeface="Times New Roman" panose="02020603050405020304" pitchFamily="18" charset="0"/>
              </a:rPr>
              <a:t>Rapid expansion of girls’ schools and women’s colleges across India</a:t>
            </a:r>
          </a:p>
          <a:p>
            <a:pPr fontAlgn="base"/>
            <a:r>
              <a:rPr lang="en-US">
                <a:latin typeface="Times New Roman" panose="02020603050405020304" pitchFamily="18" charset="0"/>
                <a:cs typeface="Times New Roman" panose="02020603050405020304" pitchFamily="18" charset="0"/>
              </a:rPr>
              <a:t>d</a:t>
            </a:r>
            <a:r>
              <a:rPr lang="en-US" smtClean="0">
                <a:latin typeface="Times New Roman" panose="02020603050405020304" pitchFamily="18" charset="0"/>
                <a:cs typeface="Times New Roman" panose="02020603050405020304" pitchFamily="18" charset="0"/>
              </a:rPr>
              <a:t>evelopment </a:t>
            </a:r>
            <a:r>
              <a:rPr lang="en-US" dirty="0">
                <a:latin typeface="Times New Roman" panose="02020603050405020304" pitchFamily="18" charset="0"/>
                <a:cs typeface="Times New Roman" panose="02020603050405020304" pitchFamily="18" charset="0"/>
              </a:rPr>
              <a:t>of </a:t>
            </a:r>
            <a:r>
              <a:rPr lang="en-US" b="1" dirty="0">
                <a:latin typeface="Times New Roman" panose="02020603050405020304" pitchFamily="18" charset="0"/>
                <a:cs typeface="Times New Roman" panose="02020603050405020304" pitchFamily="18" charset="0"/>
              </a:rPr>
              <a:t>gender-inclusive educational institutions</a:t>
            </a:r>
            <a:endParaRPr lang="en-US" dirty="0">
              <a:latin typeface="Times New Roman" panose="02020603050405020304" pitchFamily="18" charset="0"/>
              <a:cs typeface="Times New Roman" panose="02020603050405020304" pitchFamily="18" charset="0"/>
            </a:endParaRPr>
          </a:p>
          <a:p>
            <a:pPr fontAlgn="base"/>
            <a:r>
              <a:rPr lang="en-US" dirty="0">
                <a:latin typeface="Times New Roman" panose="02020603050405020304" pitchFamily="18" charset="0"/>
                <a:cs typeface="Times New Roman" panose="02020603050405020304" pitchFamily="18" charset="0"/>
              </a:rPr>
              <a:t>Better access to </a:t>
            </a:r>
            <a:r>
              <a:rPr lang="en-US" b="1" dirty="0">
                <a:latin typeface="Times New Roman" panose="02020603050405020304" pitchFamily="18" charset="0"/>
                <a:cs typeface="Times New Roman" panose="02020603050405020304" pitchFamily="18" charset="0"/>
              </a:rPr>
              <a:t>hostels, sanitary facilities</a:t>
            </a:r>
            <a:r>
              <a:rPr lang="en-US" dirty="0">
                <a:latin typeface="Times New Roman" panose="02020603050405020304" pitchFamily="18" charset="0"/>
                <a:cs typeface="Times New Roman" panose="02020603050405020304" pitchFamily="18" charset="0"/>
              </a:rPr>
              <a:t>, and </a:t>
            </a:r>
            <a:r>
              <a:rPr lang="en-US" b="1" dirty="0">
                <a:latin typeface="Times New Roman" panose="02020603050405020304" pitchFamily="18" charset="0"/>
                <a:cs typeface="Times New Roman" panose="02020603050405020304" pitchFamily="18" charset="0"/>
              </a:rPr>
              <a:t>transport</a:t>
            </a:r>
            <a:endParaRPr lang="en-US"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536828526"/>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algn="just" fontAlgn="base"/>
            <a:r>
              <a:rPr lang="en-US" b="1" dirty="0">
                <a:latin typeface="Times New Roman" panose="02020603050405020304" pitchFamily="18" charset="0"/>
                <a:cs typeface="Times New Roman" panose="02020603050405020304" pitchFamily="18" charset="0"/>
              </a:rPr>
              <a:t>Empowerment and Social Mobility</a:t>
            </a:r>
          </a:p>
          <a:p>
            <a:pPr algn="just" fontAlgn="base"/>
            <a:r>
              <a:rPr lang="en-US" dirty="0">
                <a:latin typeface="Times New Roman" panose="02020603050405020304" pitchFamily="18" charset="0"/>
                <a:cs typeface="Times New Roman" panose="02020603050405020304" pitchFamily="18" charset="0"/>
              </a:rPr>
              <a:t>Education inspired by the Council’s vision helped:</a:t>
            </a:r>
          </a:p>
          <a:p>
            <a:pPr algn="just" fontAlgn="base"/>
            <a:r>
              <a:rPr lang="en-US" dirty="0">
                <a:latin typeface="Times New Roman" panose="02020603050405020304" pitchFamily="18" charset="0"/>
                <a:cs typeface="Times New Roman" panose="02020603050405020304" pitchFamily="18" charset="0"/>
              </a:rPr>
              <a:t>Break cycles of poverty</a:t>
            </a:r>
          </a:p>
          <a:p>
            <a:pPr algn="just" fontAlgn="base"/>
            <a:r>
              <a:rPr lang="en-US" dirty="0">
                <a:latin typeface="Times New Roman" panose="02020603050405020304" pitchFamily="18" charset="0"/>
                <a:cs typeface="Times New Roman" panose="02020603050405020304" pitchFamily="18" charset="0"/>
              </a:rPr>
              <a:t>Delay early marriages</a:t>
            </a:r>
          </a:p>
          <a:p>
            <a:pPr algn="just" fontAlgn="base"/>
            <a:r>
              <a:rPr lang="en-US" dirty="0">
                <a:latin typeface="Times New Roman" panose="02020603050405020304" pitchFamily="18" charset="0"/>
                <a:cs typeface="Times New Roman" panose="02020603050405020304" pitchFamily="18" charset="0"/>
              </a:rPr>
              <a:t>Increase participation of women in workforce and governance</a:t>
            </a:r>
          </a:p>
          <a:p>
            <a:pPr algn="just" fontAlgn="base"/>
            <a:r>
              <a:rPr lang="en-US" dirty="0">
                <a:latin typeface="Times New Roman" panose="02020603050405020304" pitchFamily="18" charset="0"/>
                <a:cs typeface="Times New Roman" panose="02020603050405020304" pitchFamily="18" charset="0"/>
              </a:rPr>
              <a:t>Improve maternal health and family decision-making</a:t>
            </a:r>
          </a:p>
        </p:txBody>
      </p:sp>
    </p:spTree>
    <p:extLst>
      <p:ext uri="{BB962C8B-B14F-4D97-AF65-F5344CB8AC3E}">
        <p14:creationId xmlns:p14="http://schemas.microsoft.com/office/powerpoint/2010/main" val="344232942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dirty="0">
                <a:latin typeface="Times New Roman" panose="02020603050405020304" pitchFamily="18" charset="0"/>
                <a:cs typeface="Times New Roman" panose="02020603050405020304" pitchFamily="18" charset="0"/>
              </a:rPr>
              <a:t>Challenges and Limitations</a:t>
            </a:r>
            <a:br>
              <a:rPr lang="en-IN" b="1" dirty="0">
                <a:latin typeface="Times New Roman" panose="02020603050405020304" pitchFamily="18" charset="0"/>
                <a:cs typeface="Times New Roman" panose="02020603050405020304" pitchFamily="18" charset="0"/>
              </a:rPr>
            </a:b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955342" y="1392071"/>
            <a:ext cx="10617959" cy="5213445"/>
          </a:xfrm>
        </p:spPr>
        <p:txBody>
          <a:bodyPr>
            <a:normAutofit/>
          </a:bodyPr>
          <a:lstStyle/>
          <a:p>
            <a:pPr fontAlgn="base"/>
            <a:r>
              <a:rPr lang="en-US" dirty="0">
                <a:latin typeface="Times New Roman" panose="02020603050405020304" pitchFamily="18" charset="0"/>
                <a:cs typeface="Times New Roman" panose="02020603050405020304" pitchFamily="18" charset="0"/>
              </a:rPr>
              <a:t>Despite its positive impact, the Council faced the following challenges:</a:t>
            </a:r>
          </a:p>
          <a:p>
            <a:pPr marL="0" indent="0" fontAlgn="base">
              <a:buNone/>
            </a:pPr>
            <a:r>
              <a:rPr lang="en-US" b="1"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Implementation </a:t>
            </a:r>
            <a:r>
              <a:rPr lang="en-US" b="1" dirty="0" smtClean="0">
                <a:latin typeface="Times New Roman" panose="02020603050405020304" pitchFamily="18" charset="0"/>
                <a:cs typeface="Times New Roman" panose="02020603050405020304" pitchFamily="18" charset="0"/>
              </a:rPr>
              <a:t>Gap: </a:t>
            </a:r>
            <a:r>
              <a:rPr lang="en-US" dirty="0" smtClean="0">
                <a:latin typeface="Times New Roman" panose="02020603050405020304" pitchFamily="18" charset="0"/>
                <a:cs typeface="Times New Roman" panose="02020603050405020304" pitchFamily="18" charset="0"/>
              </a:rPr>
              <a:t>Many </a:t>
            </a:r>
            <a:r>
              <a:rPr lang="en-US" dirty="0">
                <a:latin typeface="Times New Roman" panose="02020603050405020304" pitchFamily="18" charset="0"/>
                <a:cs typeface="Times New Roman" panose="02020603050405020304" pitchFamily="18" charset="0"/>
              </a:rPr>
              <a:t>recommendations were only partially implemented due to </a:t>
            </a:r>
            <a:r>
              <a:rPr lang="en-US" b="1" dirty="0">
                <a:latin typeface="Times New Roman" panose="02020603050405020304" pitchFamily="18" charset="0"/>
                <a:cs typeface="Times New Roman" panose="02020603050405020304" pitchFamily="18" charset="0"/>
              </a:rPr>
              <a:t>budgetary constraints</a:t>
            </a:r>
            <a:r>
              <a:rPr lang="en-US" dirty="0">
                <a:latin typeface="Times New Roman" panose="02020603050405020304" pitchFamily="18" charset="0"/>
                <a:cs typeface="Times New Roman" panose="02020603050405020304" pitchFamily="18" charset="0"/>
              </a:rPr>
              <a:t> and </a:t>
            </a:r>
            <a:r>
              <a:rPr lang="en-US" b="1" dirty="0">
                <a:latin typeface="Times New Roman" panose="02020603050405020304" pitchFamily="18" charset="0"/>
                <a:cs typeface="Times New Roman" panose="02020603050405020304" pitchFamily="18" charset="0"/>
              </a:rPr>
              <a:t>lack of political will</a:t>
            </a:r>
            <a:r>
              <a:rPr lang="en-US" dirty="0">
                <a:latin typeface="Times New Roman" panose="02020603050405020304" pitchFamily="18" charset="0"/>
                <a:cs typeface="Times New Roman" panose="02020603050405020304" pitchFamily="18" charset="0"/>
              </a:rPr>
              <a:t>.</a:t>
            </a:r>
          </a:p>
          <a:p>
            <a:pPr marL="0" indent="0" fontAlgn="base">
              <a:buNone/>
            </a:pPr>
            <a:r>
              <a:rPr lang="en-US" b="1"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Socio-Cultural </a:t>
            </a:r>
            <a:r>
              <a:rPr lang="en-US" b="1" dirty="0" smtClean="0">
                <a:latin typeface="Times New Roman" panose="02020603050405020304" pitchFamily="18" charset="0"/>
                <a:cs typeface="Times New Roman" panose="02020603050405020304" pitchFamily="18" charset="0"/>
              </a:rPr>
              <a:t>Resistance: </a:t>
            </a:r>
            <a:r>
              <a:rPr lang="en-US" dirty="0" smtClean="0">
                <a:latin typeface="Times New Roman" panose="02020603050405020304" pitchFamily="18" charset="0"/>
                <a:cs typeface="Times New Roman" panose="02020603050405020304" pitchFamily="18" charset="0"/>
              </a:rPr>
              <a:t>Deep-rooted </a:t>
            </a:r>
            <a:r>
              <a:rPr lang="en-US" dirty="0">
                <a:latin typeface="Times New Roman" panose="02020603050405020304" pitchFamily="18" charset="0"/>
                <a:cs typeface="Times New Roman" panose="02020603050405020304" pitchFamily="18" charset="0"/>
              </a:rPr>
              <a:t>patriarchy and cultural taboos continued to </a:t>
            </a:r>
            <a:r>
              <a:rPr lang="en-US" b="1" dirty="0">
                <a:latin typeface="Times New Roman" panose="02020603050405020304" pitchFamily="18" charset="0"/>
                <a:cs typeface="Times New Roman" panose="02020603050405020304" pitchFamily="18" charset="0"/>
              </a:rPr>
              <a:t>impede girls’ education</a:t>
            </a:r>
            <a:r>
              <a:rPr lang="en-US" dirty="0">
                <a:latin typeface="Times New Roman" panose="02020603050405020304" pitchFamily="18" charset="0"/>
                <a:cs typeface="Times New Roman" panose="02020603050405020304" pitchFamily="18" charset="0"/>
              </a:rPr>
              <a:t> in many regions.</a:t>
            </a:r>
          </a:p>
          <a:p>
            <a:pPr marL="0" indent="0" fontAlgn="base">
              <a:buNone/>
            </a:pPr>
            <a:r>
              <a:rPr lang="en-US" b="1" dirty="0" smtClean="0">
                <a:latin typeface="Times New Roman" panose="02020603050405020304" pitchFamily="18" charset="0"/>
                <a:cs typeface="Times New Roman" panose="02020603050405020304" pitchFamily="18" charset="0"/>
              </a:rPr>
              <a:t>Unequal </a:t>
            </a:r>
            <a:r>
              <a:rPr lang="en-US" b="1" dirty="0">
                <a:latin typeface="Times New Roman" panose="02020603050405020304" pitchFamily="18" charset="0"/>
                <a:cs typeface="Times New Roman" panose="02020603050405020304" pitchFamily="18" charset="0"/>
              </a:rPr>
              <a:t>Regional </a:t>
            </a:r>
            <a:r>
              <a:rPr lang="en-US" b="1" dirty="0" smtClean="0">
                <a:latin typeface="Times New Roman" panose="02020603050405020304" pitchFamily="18" charset="0"/>
                <a:cs typeface="Times New Roman" panose="02020603050405020304" pitchFamily="18" charset="0"/>
              </a:rPr>
              <a:t>Progress: </a:t>
            </a:r>
            <a:r>
              <a:rPr lang="en-US" dirty="0" smtClean="0">
                <a:latin typeface="Times New Roman" panose="02020603050405020304" pitchFamily="18" charset="0"/>
                <a:cs typeface="Times New Roman" panose="02020603050405020304" pitchFamily="18" charset="0"/>
              </a:rPr>
              <a:t>States </a:t>
            </a:r>
            <a:r>
              <a:rPr lang="en-US" dirty="0">
                <a:latin typeface="Times New Roman" panose="02020603050405020304" pitchFamily="18" charset="0"/>
                <a:cs typeface="Times New Roman" panose="02020603050405020304" pitchFamily="18" charset="0"/>
              </a:rPr>
              <a:t>like Kerala and Tamil Nadu progressed faster, while </a:t>
            </a:r>
            <a:r>
              <a:rPr lang="en-US" b="1" dirty="0">
                <a:latin typeface="Times New Roman" panose="02020603050405020304" pitchFamily="18" charset="0"/>
                <a:cs typeface="Times New Roman" panose="02020603050405020304" pitchFamily="18" charset="0"/>
              </a:rPr>
              <a:t>Bihar, UP, and Rajasthan lagged behind</a:t>
            </a:r>
            <a:r>
              <a:rPr lang="en-US" dirty="0">
                <a:latin typeface="Times New Roman" panose="02020603050405020304" pitchFamily="18" charset="0"/>
                <a:cs typeface="Times New Roman" panose="02020603050405020304" pitchFamily="18" charset="0"/>
              </a:rPr>
              <a:t>.</a:t>
            </a:r>
          </a:p>
          <a:p>
            <a:pPr marL="0" indent="0" fontAlgn="base">
              <a:buNone/>
            </a:pPr>
            <a:r>
              <a:rPr lang="en-US" b="1" dirty="0" smtClean="0">
                <a:latin typeface="Times New Roman" panose="02020603050405020304" pitchFamily="18" charset="0"/>
                <a:cs typeface="Times New Roman" panose="02020603050405020304" pitchFamily="18" charset="0"/>
              </a:rPr>
              <a:t>Neglect </a:t>
            </a:r>
            <a:r>
              <a:rPr lang="en-US" b="1" dirty="0">
                <a:latin typeface="Times New Roman" panose="02020603050405020304" pitchFamily="18" charset="0"/>
                <a:cs typeface="Times New Roman" panose="02020603050405020304" pitchFamily="18" charset="0"/>
              </a:rPr>
              <a:t>in Later </a:t>
            </a:r>
            <a:r>
              <a:rPr lang="en-US" b="1" dirty="0" smtClean="0">
                <a:latin typeface="Times New Roman" panose="02020603050405020304" pitchFamily="18" charset="0"/>
                <a:cs typeface="Times New Roman" panose="02020603050405020304" pitchFamily="18" charset="0"/>
              </a:rPr>
              <a:t>Decades: </a:t>
            </a:r>
            <a:r>
              <a:rPr lang="en-US" dirty="0" smtClean="0">
                <a:latin typeface="Times New Roman" panose="02020603050405020304" pitchFamily="18" charset="0"/>
                <a:cs typeface="Times New Roman" panose="02020603050405020304" pitchFamily="18" charset="0"/>
              </a:rPr>
              <a:t>Over </a:t>
            </a:r>
            <a:r>
              <a:rPr lang="en-US" dirty="0">
                <a:latin typeface="Times New Roman" panose="02020603050405020304" pitchFamily="18" charset="0"/>
                <a:cs typeface="Times New Roman" panose="02020603050405020304" pitchFamily="18" charset="0"/>
              </a:rPr>
              <a:t>time, the importance of a dedicated women’s education council was overshadowed by </a:t>
            </a:r>
            <a:r>
              <a:rPr lang="en-US" b="1" dirty="0">
                <a:latin typeface="Times New Roman" panose="02020603050405020304" pitchFamily="18" charset="0"/>
                <a:cs typeface="Times New Roman" panose="02020603050405020304" pitchFamily="18" charset="0"/>
              </a:rPr>
              <a:t>broader gender and education policies</a:t>
            </a:r>
            <a:r>
              <a:rPr lang="en-US" dirty="0">
                <a:latin typeface="Times New Roman" panose="02020603050405020304" pitchFamily="18" charset="0"/>
                <a:cs typeface="Times New Roman" panose="02020603050405020304" pitchFamily="18" charset="0"/>
              </a:rPr>
              <a:t>, losing some of its focused attention.</a:t>
            </a:r>
          </a:p>
          <a:p>
            <a:endParaRPr lang="en-IN" dirty="0"/>
          </a:p>
        </p:txBody>
      </p:sp>
    </p:spTree>
    <p:extLst>
      <p:ext uri="{BB962C8B-B14F-4D97-AF65-F5344CB8AC3E}">
        <p14:creationId xmlns:p14="http://schemas.microsoft.com/office/powerpoint/2010/main" val="28051541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dirty="0"/>
          </a:p>
        </p:txBody>
      </p:sp>
      <p:sp>
        <p:nvSpPr>
          <p:cNvPr id="3" name="Content Placeholder 2"/>
          <p:cNvSpPr>
            <a:spLocks noGrp="1"/>
          </p:cNvSpPr>
          <p:nvPr>
            <p:ph idx="1"/>
          </p:nvPr>
        </p:nvSpPr>
        <p:spPr>
          <a:xfrm>
            <a:off x="666206" y="640080"/>
            <a:ext cx="10687594" cy="5536883"/>
          </a:xfrm>
        </p:spPr>
        <p:txBody>
          <a:bodyPr>
            <a:normAutofit/>
          </a:bodyPr>
          <a:lstStyle/>
          <a:p>
            <a:pPr marL="0" indent="0">
              <a:buNone/>
            </a:pPr>
            <a:r>
              <a:rPr lang="en-US" b="1" u="sng" dirty="0" smtClean="0">
                <a:solidFill>
                  <a:srgbClr val="00B050"/>
                </a:solidFill>
                <a:latin typeface="Times New Roman" panose="02020603050405020304" pitchFamily="18" charset="0"/>
                <a:cs typeface="Times New Roman" panose="02020603050405020304" pitchFamily="18" charset="0"/>
              </a:rPr>
              <a:t>3. Article </a:t>
            </a:r>
            <a:r>
              <a:rPr lang="en-US" b="1" u="sng" dirty="0">
                <a:solidFill>
                  <a:srgbClr val="00B050"/>
                </a:solidFill>
                <a:latin typeface="Times New Roman" panose="02020603050405020304" pitchFamily="18" charset="0"/>
                <a:cs typeface="Times New Roman" panose="02020603050405020304" pitchFamily="18" charset="0"/>
              </a:rPr>
              <a:t>14 – Equality Before Law</a:t>
            </a:r>
          </a:p>
          <a:p>
            <a:r>
              <a:rPr lang="en-US" dirty="0">
                <a:latin typeface="Times New Roman" panose="02020603050405020304" pitchFamily="18" charset="0"/>
                <a:cs typeface="Times New Roman" panose="02020603050405020304" pitchFamily="18" charset="0"/>
              </a:rPr>
              <a:t>“The State shall not deny to any person equality before the law or equal protection of the laws within the territory of India</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Guarantees equal legal status to women</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Prohibits any form of legal discrimination based on sex</a:t>
            </a:r>
            <a:r>
              <a:rPr lang="en-US" dirty="0" smtClean="0">
                <a:latin typeface="Times New Roman" panose="02020603050405020304" pitchFamily="18" charset="0"/>
                <a:cs typeface="Times New Roman" panose="02020603050405020304" pitchFamily="18" charset="0"/>
              </a:rPr>
              <a:t>.</a:t>
            </a:r>
          </a:p>
          <a:p>
            <a:r>
              <a:rPr lang="en-US" b="1" u="sng" dirty="0" smtClean="0">
                <a:solidFill>
                  <a:srgbClr val="00B050"/>
                </a:solidFill>
                <a:latin typeface="Times New Roman" panose="02020603050405020304" pitchFamily="18" charset="0"/>
                <a:cs typeface="Times New Roman" panose="02020603050405020304" pitchFamily="18" charset="0"/>
              </a:rPr>
              <a:t>4. Article </a:t>
            </a:r>
            <a:r>
              <a:rPr lang="en-US" b="1" u="sng" dirty="0">
                <a:solidFill>
                  <a:srgbClr val="00B050"/>
                </a:solidFill>
                <a:latin typeface="Times New Roman" panose="02020603050405020304" pitchFamily="18" charset="0"/>
                <a:cs typeface="Times New Roman" panose="02020603050405020304" pitchFamily="18" charset="0"/>
              </a:rPr>
              <a:t>15 – Prohibition of Discrimination</a:t>
            </a:r>
          </a:p>
          <a:p>
            <a:r>
              <a:rPr lang="en-US" dirty="0">
                <a:latin typeface="Times New Roman" panose="02020603050405020304" pitchFamily="18" charset="0"/>
                <a:cs typeface="Times New Roman" panose="02020603050405020304" pitchFamily="18" charset="0"/>
              </a:rPr>
              <a:t>“The State shall not discriminate against any citizen on grounds only of religion, race, caste, sex, place of birth or any of them</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Specifically prohibits discrimination on the grounds of sex</a:t>
            </a:r>
            <a:r>
              <a:rPr lang="en-US" dirty="0" smtClean="0">
                <a:latin typeface="Times New Roman" panose="02020603050405020304" pitchFamily="18" charset="0"/>
                <a:cs typeface="Times New Roman" panose="02020603050405020304" pitchFamily="18" charset="0"/>
              </a:rPr>
              <a:t>.</a:t>
            </a:r>
          </a:p>
          <a:p>
            <a:r>
              <a:rPr lang="en-US" b="1" dirty="0">
                <a:latin typeface="Times New Roman" panose="02020603050405020304" pitchFamily="18" charset="0"/>
                <a:cs typeface="Times New Roman" panose="02020603050405020304" pitchFamily="18" charset="0"/>
              </a:rPr>
              <a:t>Article 15(3) </a:t>
            </a:r>
            <a:r>
              <a:rPr lang="en-US" dirty="0">
                <a:latin typeface="Times New Roman" panose="02020603050405020304" pitchFamily="18" charset="0"/>
                <a:cs typeface="Times New Roman" panose="02020603050405020304" pitchFamily="18" charset="0"/>
              </a:rPr>
              <a:t>allows the State to make special provisions for women and children, thus enabling affirmative action.</a:t>
            </a:r>
            <a:endParaRPr lang="en-IN"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p>
          <a:p>
            <a:pPr marL="0" indent="0">
              <a:buNone/>
            </a:pP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95329238"/>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base"/>
            <a:r>
              <a:rPr lang="en-US" b="1" dirty="0">
                <a:latin typeface="Times New Roman" panose="02020603050405020304" pitchFamily="18" charset="0"/>
                <a:cs typeface="Times New Roman" panose="02020603050405020304" pitchFamily="18" charset="0"/>
              </a:rPr>
              <a:t>Need for a Revived National Council Today</a:t>
            </a:r>
          </a:p>
        </p:txBody>
      </p:sp>
      <p:sp>
        <p:nvSpPr>
          <p:cNvPr id="3" name="Content Placeholder 2"/>
          <p:cNvSpPr>
            <a:spLocks noGrp="1"/>
          </p:cNvSpPr>
          <p:nvPr>
            <p:ph idx="1"/>
          </p:nvPr>
        </p:nvSpPr>
        <p:spPr/>
        <p:txBody>
          <a:bodyPr/>
          <a:lstStyle/>
          <a:p>
            <a:pPr algn="just" fontAlgn="base"/>
            <a:r>
              <a:rPr lang="en-US" dirty="0">
                <a:latin typeface="Times New Roman" panose="02020603050405020304" pitchFamily="18" charset="0"/>
                <a:cs typeface="Times New Roman" panose="02020603050405020304" pitchFamily="18" charset="0"/>
              </a:rPr>
              <a:t>In the age of </a:t>
            </a:r>
            <a:r>
              <a:rPr lang="en-US" b="1" dirty="0">
                <a:latin typeface="Times New Roman" panose="02020603050405020304" pitchFamily="18" charset="0"/>
                <a:cs typeface="Times New Roman" panose="02020603050405020304" pitchFamily="18" charset="0"/>
              </a:rPr>
              <a:t>NEP 2020</a:t>
            </a:r>
            <a:r>
              <a:rPr lang="en-US" dirty="0">
                <a:latin typeface="Times New Roman" panose="02020603050405020304" pitchFamily="18" charset="0"/>
                <a:cs typeface="Times New Roman" panose="02020603050405020304" pitchFamily="18" charset="0"/>
              </a:rPr>
              <a:t>, India still faces gender gaps in secondary, higher, and vocational education. A </a:t>
            </a:r>
            <a:r>
              <a:rPr lang="en-US" b="1" dirty="0">
                <a:latin typeface="Times New Roman" panose="02020603050405020304" pitchFamily="18" charset="0"/>
                <a:cs typeface="Times New Roman" panose="02020603050405020304" pitchFamily="18" charset="0"/>
              </a:rPr>
              <a:t>revived or restructured National Council for Women’s Education</a:t>
            </a:r>
            <a:r>
              <a:rPr lang="en-US" dirty="0">
                <a:latin typeface="Times New Roman" panose="02020603050405020304" pitchFamily="18" charset="0"/>
                <a:cs typeface="Times New Roman" panose="02020603050405020304" pitchFamily="18" charset="0"/>
              </a:rPr>
              <a:t> can:</a:t>
            </a:r>
          </a:p>
          <a:p>
            <a:pPr algn="just" fontAlgn="base"/>
            <a:r>
              <a:rPr lang="en-US" dirty="0">
                <a:latin typeface="Times New Roman" panose="02020603050405020304" pitchFamily="18" charset="0"/>
                <a:cs typeface="Times New Roman" panose="02020603050405020304" pitchFamily="18" charset="0"/>
              </a:rPr>
              <a:t>Ensure that policies are </a:t>
            </a:r>
            <a:r>
              <a:rPr lang="en-US" b="1" dirty="0">
                <a:latin typeface="Times New Roman" panose="02020603050405020304" pitchFamily="18" charset="0"/>
                <a:cs typeface="Times New Roman" panose="02020603050405020304" pitchFamily="18" charset="0"/>
              </a:rPr>
              <a:t>regularly updated</a:t>
            </a:r>
            <a:r>
              <a:rPr lang="en-US" dirty="0">
                <a:latin typeface="Times New Roman" panose="02020603050405020304" pitchFamily="18" charset="0"/>
                <a:cs typeface="Times New Roman" panose="02020603050405020304" pitchFamily="18" charset="0"/>
              </a:rPr>
              <a:t> and </a:t>
            </a:r>
            <a:r>
              <a:rPr lang="en-US" b="1" dirty="0">
                <a:latin typeface="Times New Roman" panose="02020603050405020304" pitchFamily="18" charset="0"/>
                <a:cs typeface="Times New Roman" panose="02020603050405020304" pitchFamily="18" charset="0"/>
              </a:rPr>
              <a:t>gender-sensitive</a:t>
            </a:r>
            <a:endParaRPr lang="en-US" dirty="0">
              <a:latin typeface="Times New Roman" panose="02020603050405020304" pitchFamily="18" charset="0"/>
              <a:cs typeface="Times New Roman" panose="02020603050405020304" pitchFamily="18" charset="0"/>
            </a:endParaRPr>
          </a:p>
          <a:p>
            <a:pPr algn="just" fontAlgn="base"/>
            <a:r>
              <a:rPr lang="en-US" dirty="0">
                <a:latin typeface="Times New Roman" panose="02020603050405020304" pitchFamily="18" charset="0"/>
                <a:cs typeface="Times New Roman" panose="02020603050405020304" pitchFamily="18" charset="0"/>
              </a:rPr>
              <a:t>Focus on </a:t>
            </a:r>
            <a:r>
              <a:rPr lang="en-US" b="1" dirty="0">
                <a:latin typeface="Times New Roman" panose="02020603050405020304" pitchFamily="18" charset="0"/>
                <a:cs typeface="Times New Roman" panose="02020603050405020304" pitchFamily="18" charset="0"/>
              </a:rPr>
              <a:t>digital inclusion and </a:t>
            </a:r>
            <a:r>
              <a:rPr lang="en-US" b="1" u="sng" dirty="0">
                <a:latin typeface="Times New Roman" panose="02020603050405020304" pitchFamily="18" charset="0"/>
                <a:cs typeface="Times New Roman" panose="02020603050405020304" pitchFamily="18" charset="0"/>
                <a:hlinkClick r:id="rId2"/>
              </a:rPr>
              <a:t>STEM education</a:t>
            </a:r>
            <a:r>
              <a:rPr lang="en-US" dirty="0">
                <a:latin typeface="Times New Roman" panose="02020603050405020304" pitchFamily="18" charset="0"/>
                <a:cs typeface="Times New Roman" panose="02020603050405020304" pitchFamily="18" charset="0"/>
              </a:rPr>
              <a:t> for girls</a:t>
            </a:r>
          </a:p>
          <a:p>
            <a:pPr algn="just" fontAlgn="base"/>
            <a:r>
              <a:rPr lang="en-US" dirty="0">
                <a:latin typeface="Times New Roman" panose="02020603050405020304" pitchFamily="18" charset="0"/>
                <a:cs typeface="Times New Roman" panose="02020603050405020304" pitchFamily="18" charset="0"/>
              </a:rPr>
              <a:t>Support women in </a:t>
            </a:r>
            <a:r>
              <a:rPr lang="en-US" b="1" dirty="0">
                <a:latin typeface="Times New Roman" panose="02020603050405020304" pitchFamily="18" charset="0"/>
                <a:cs typeface="Times New Roman" panose="02020603050405020304" pitchFamily="18" charset="0"/>
              </a:rPr>
              <a:t>non-traditional career paths</a:t>
            </a:r>
            <a:endParaRPr lang="en-US" dirty="0">
              <a:latin typeface="Times New Roman" panose="02020603050405020304" pitchFamily="18" charset="0"/>
              <a:cs typeface="Times New Roman" panose="02020603050405020304" pitchFamily="18" charset="0"/>
            </a:endParaRPr>
          </a:p>
          <a:p>
            <a:pPr algn="just" fontAlgn="base"/>
            <a:r>
              <a:rPr lang="en-US" dirty="0">
                <a:latin typeface="Times New Roman" panose="02020603050405020304" pitchFamily="18" charset="0"/>
                <a:cs typeface="Times New Roman" panose="02020603050405020304" pitchFamily="18" charset="0"/>
              </a:rPr>
              <a:t>Monitor </a:t>
            </a:r>
            <a:r>
              <a:rPr lang="en-US" b="1" dirty="0">
                <a:latin typeface="Times New Roman" panose="02020603050405020304" pitchFamily="18" charset="0"/>
                <a:cs typeface="Times New Roman" panose="02020603050405020304" pitchFamily="18" charset="0"/>
              </a:rPr>
              <a:t>gender disparities across all levels of education</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42577003"/>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Conclusion</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68740" y="1460310"/>
            <a:ext cx="10685060" cy="4716653"/>
          </a:xfrm>
        </p:spPr>
        <p:txBody>
          <a:bodyPr>
            <a:normAutofit lnSpcReduction="10000"/>
          </a:bodyPr>
          <a:lstStyle/>
          <a:p>
            <a:pPr fontAlgn="base"/>
            <a:endParaRPr lang="en-US" b="1" dirty="0"/>
          </a:p>
          <a:p>
            <a:pPr algn="just" fontAlgn="base"/>
            <a:r>
              <a:rPr lang="en-US" dirty="0">
                <a:latin typeface="Times New Roman" panose="02020603050405020304" pitchFamily="18" charset="0"/>
                <a:cs typeface="Times New Roman" panose="02020603050405020304" pitchFamily="18" charset="0"/>
              </a:rPr>
              <a:t>The </a:t>
            </a:r>
            <a:r>
              <a:rPr lang="en-US" b="1" u="sng" dirty="0">
                <a:latin typeface="Times New Roman" panose="02020603050405020304" pitchFamily="18" charset="0"/>
                <a:cs typeface="Times New Roman" panose="02020603050405020304" pitchFamily="18" charset="0"/>
                <a:hlinkClick r:id="rId2"/>
              </a:rPr>
              <a:t>National Council for Women’s Education (1958)</a:t>
            </a:r>
            <a:r>
              <a:rPr lang="en-US" dirty="0">
                <a:latin typeface="Times New Roman" panose="02020603050405020304" pitchFamily="18" charset="0"/>
                <a:cs typeface="Times New Roman" panose="02020603050405020304" pitchFamily="18" charset="0"/>
              </a:rPr>
              <a:t> laid the groundwork for India’s long-term commitment to </a:t>
            </a:r>
            <a:r>
              <a:rPr lang="en-US" b="1" dirty="0">
                <a:latin typeface="Times New Roman" panose="02020603050405020304" pitchFamily="18" charset="0"/>
                <a:cs typeface="Times New Roman" panose="02020603050405020304" pitchFamily="18" charset="0"/>
              </a:rPr>
              <a:t>female education and empowerment</a:t>
            </a:r>
            <a:r>
              <a:rPr lang="en-US" dirty="0">
                <a:latin typeface="Times New Roman" panose="02020603050405020304" pitchFamily="18" charset="0"/>
                <a:cs typeface="Times New Roman" panose="02020603050405020304" pitchFamily="18" charset="0"/>
              </a:rPr>
              <a:t>. Its vision, recommendations, and collaborative approach inspired several major educational reforms and helped move the country towards </a:t>
            </a:r>
            <a:r>
              <a:rPr lang="en-US" b="1" dirty="0">
                <a:latin typeface="Times New Roman" panose="02020603050405020304" pitchFamily="18" charset="0"/>
                <a:cs typeface="Times New Roman" panose="02020603050405020304" pitchFamily="18" charset="0"/>
              </a:rPr>
              <a:t>inclusive and equitable development</a:t>
            </a:r>
            <a:r>
              <a:rPr lang="en-US" dirty="0">
                <a:latin typeface="Times New Roman" panose="02020603050405020304" pitchFamily="18" charset="0"/>
                <a:cs typeface="Times New Roman" panose="02020603050405020304" pitchFamily="18" charset="0"/>
              </a:rPr>
              <a:t>.</a:t>
            </a:r>
          </a:p>
          <a:p>
            <a:pPr algn="just" fontAlgn="base"/>
            <a:r>
              <a:rPr lang="en-US" dirty="0">
                <a:latin typeface="Times New Roman" panose="02020603050405020304" pitchFamily="18" charset="0"/>
                <a:cs typeface="Times New Roman" panose="02020603050405020304" pitchFamily="18" charset="0"/>
              </a:rPr>
              <a:t>Despite its fading prominence, the Council’s legacy lives on in the increasing literacy rates, rising number of women professionals, and growing awareness about girls’ education. In today’s context of </a:t>
            </a:r>
            <a:r>
              <a:rPr lang="en-US" b="1" dirty="0">
                <a:latin typeface="Times New Roman" panose="02020603050405020304" pitchFamily="18" charset="0"/>
                <a:cs typeface="Times New Roman" panose="02020603050405020304" pitchFamily="18" charset="0"/>
              </a:rPr>
              <a:t>digital transformation and global gender equality goals</a:t>
            </a:r>
            <a:r>
              <a:rPr lang="en-US" dirty="0">
                <a:latin typeface="Times New Roman" panose="02020603050405020304" pitchFamily="18" charset="0"/>
                <a:cs typeface="Times New Roman" panose="02020603050405020304" pitchFamily="18" charset="0"/>
              </a:rPr>
              <a:t>, reviving such a body could reinvigorate efforts to empower every Indian woman through the power of education.</a:t>
            </a:r>
          </a:p>
        </p:txBody>
      </p:sp>
    </p:spTree>
    <p:extLst>
      <p:ext uri="{BB962C8B-B14F-4D97-AF65-F5344CB8AC3E}">
        <p14:creationId xmlns:p14="http://schemas.microsoft.com/office/powerpoint/2010/main" val="3762469463"/>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normAutofit/>
          </a:bodyPr>
          <a:lstStyle/>
          <a:p>
            <a:pPr marL="0" indent="0">
              <a:buNone/>
            </a:pPr>
            <a:r>
              <a:rPr lang="en-US" sz="4800" b="1" dirty="0" smtClean="0">
                <a:latin typeface="Times New Roman" panose="02020603050405020304" pitchFamily="18" charset="0"/>
                <a:cs typeface="Times New Roman" panose="02020603050405020304" pitchFamily="18" charset="0"/>
              </a:rPr>
              <a:t>     Millennium </a:t>
            </a:r>
            <a:r>
              <a:rPr lang="en-US" sz="4800" b="1" dirty="0">
                <a:latin typeface="Times New Roman" panose="02020603050405020304" pitchFamily="18" charset="0"/>
                <a:cs typeface="Times New Roman" panose="02020603050405020304" pitchFamily="18" charset="0"/>
              </a:rPr>
              <a:t>Development </a:t>
            </a:r>
            <a:r>
              <a:rPr lang="en-US" sz="4800" b="1" dirty="0" smtClean="0">
                <a:latin typeface="Times New Roman" panose="02020603050405020304" pitchFamily="18" charset="0"/>
                <a:cs typeface="Times New Roman" panose="02020603050405020304" pitchFamily="18" charset="0"/>
              </a:rPr>
              <a:t>Goals</a:t>
            </a:r>
            <a:endParaRPr lang="en-US" sz="4800" b="1" dirty="0">
              <a:latin typeface="Times New Roman" panose="02020603050405020304" pitchFamily="18" charset="0"/>
              <a:cs typeface="Times New Roman" panose="02020603050405020304" pitchFamily="18" charset="0"/>
            </a:endParaRPr>
          </a:p>
          <a:p>
            <a:endParaRPr lang="en-IN" sz="4800" b="1" dirty="0"/>
          </a:p>
          <a:p>
            <a:pPr marL="0" indent="0">
              <a:buNone/>
            </a:pPr>
            <a:endParaRPr lang="en-US" sz="4800" b="1" dirty="0" smtClean="0">
              <a:latin typeface="Times New Roman" panose="02020603050405020304" pitchFamily="18" charset="0"/>
              <a:cs typeface="Times New Roman" panose="02020603050405020304" pitchFamily="18" charset="0"/>
            </a:endParaRPr>
          </a:p>
          <a:p>
            <a:pPr marL="0" indent="0">
              <a:buNone/>
            </a:pPr>
            <a:r>
              <a:rPr lang="en-US" sz="4800" b="1" dirty="0">
                <a:latin typeface="Times New Roman" panose="02020603050405020304" pitchFamily="18" charset="0"/>
                <a:cs typeface="Times New Roman" panose="02020603050405020304" pitchFamily="18" charset="0"/>
              </a:rPr>
              <a:t>	</a:t>
            </a:r>
            <a:r>
              <a:rPr lang="en-US" sz="4800" b="1" dirty="0" smtClean="0">
                <a:latin typeface="Times New Roman" panose="02020603050405020304" pitchFamily="18" charset="0"/>
                <a:cs typeface="Times New Roman" panose="02020603050405020304" pitchFamily="18" charset="0"/>
              </a:rPr>
              <a:t>	</a:t>
            </a:r>
          </a:p>
          <a:p>
            <a:pPr marL="0" indent="0">
              <a:buNone/>
            </a:pPr>
            <a:r>
              <a:rPr lang="en-US" sz="4800" b="1" dirty="0">
                <a:latin typeface="Times New Roman" panose="02020603050405020304" pitchFamily="18" charset="0"/>
                <a:cs typeface="Times New Roman" panose="02020603050405020304" pitchFamily="18" charset="0"/>
              </a:rPr>
              <a:t> </a:t>
            </a:r>
            <a:r>
              <a:rPr lang="en-US" sz="4800" b="1" dirty="0" smtClean="0">
                <a:latin typeface="Times New Roman" panose="02020603050405020304" pitchFamily="18" charset="0"/>
                <a:cs typeface="Times New Roman" panose="02020603050405020304" pitchFamily="18" charset="0"/>
              </a:rPr>
              <a:t>      </a:t>
            </a:r>
            <a:endParaRPr lang="en-IN" sz="4800" b="1" dirty="0"/>
          </a:p>
        </p:txBody>
      </p:sp>
      <p:pic>
        <p:nvPicPr>
          <p:cNvPr id="5" name="Picture 4"/>
          <p:cNvPicPr>
            <a:picLocks noChangeAspect="1"/>
          </p:cNvPicPr>
          <p:nvPr/>
        </p:nvPicPr>
        <p:blipFill>
          <a:blip r:embed="rId2"/>
          <a:stretch>
            <a:fillRect/>
          </a:stretch>
        </p:blipFill>
        <p:spPr>
          <a:xfrm>
            <a:off x="4039737" y="3004048"/>
            <a:ext cx="3840716" cy="2332227"/>
          </a:xfrm>
          <a:prstGeom prst="rect">
            <a:avLst/>
          </a:prstGeom>
        </p:spPr>
      </p:pic>
    </p:spTree>
    <p:extLst>
      <p:ext uri="{BB962C8B-B14F-4D97-AF65-F5344CB8AC3E}">
        <p14:creationId xmlns:p14="http://schemas.microsoft.com/office/powerpoint/2010/main" val="314132925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a:t>
            </a:r>
            <a:r>
              <a:rPr lang="en-US" dirty="0" smtClean="0"/>
              <a:t>ntroduction</a:t>
            </a:r>
            <a:endParaRPr lang="en-IN" dirty="0"/>
          </a:p>
        </p:txBody>
      </p:sp>
      <p:sp>
        <p:nvSpPr>
          <p:cNvPr id="3" name="Content Placeholder 2"/>
          <p:cNvSpPr>
            <a:spLocks noGrp="1"/>
          </p:cNvSpPr>
          <p:nvPr>
            <p:ph idx="1"/>
          </p:nvPr>
        </p:nvSpPr>
        <p:spPr/>
        <p:txBody>
          <a:bodyPr>
            <a:normAutofit/>
          </a:bodyPr>
          <a:lstStyle/>
          <a:p>
            <a:pPr algn="just"/>
            <a:r>
              <a:rPr lang="en-US" dirty="0"/>
              <a:t>The United Nations Millennium Development Goals (MDGs) are the eight goals set by the 189 UN member states in September 2000 and agreed to be achieved by the year 2015. The Millennium Declaration was signed at the September global summit held at the UN headquarters in New York and the 149 international leaders in attendance committed to combating disease, hunger, poverty, illiteracy, discrimination against women and environmental degradation. The MDGs were derived from this Declaration, and specific indicators and targets were attached to them.</a:t>
            </a:r>
          </a:p>
          <a:p>
            <a:pPr marL="0" indent="0" algn="just">
              <a:buNone/>
            </a:pPr>
            <a:endParaRPr lang="en-IN" dirty="0"/>
          </a:p>
        </p:txBody>
      </p:sp>
    </p:spTree>
    <p:extLst>
      <p:ext uri="{BB962C8B-B14F-4D97-AF65-F5344CB8AC3E}">
        <p14:creationId xmlns:p14="http://schemas.microsoft.com/office/powerpoint/2010/main" val="299092551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r>
              <a:rPr lang="en-US" dirty="0"/>
              <a:t>The following are the eight Millennium Development Goals:</a:t>
            </a:r>
          </a:p>
          <a:p>
            <a:r>
              <a:rPr lang="en-US" dirty="0"/>
              <a:t>1. to eliminate extreme poverty and hunger;</a:t>
            </a:r>
            <a:br>
              <a:rPr lang="en-US" dirty="0"/>
            </a:br>
            <a:r>
              <a:rPr lang="en-US" dirty="0"/>
              <a:t>2. to achieve global primary education;</a:t>
            </a:r>
            <a:br>
              <a:rPr lang="en-US" dirty="0"/>
            </a:br>
            <a:r>
              <a:rPr lang="en-US" dirty="0"/>
              <a:t>3. to empower women and promote gender equality;</a:t>
            </a:r>
            <a:br>
              <a:rPr lang="en-US" dirty="0"/>
            </a:br>
            <a:r>
              <a:rPr lang="en-US" dirty="0"/>
              <a:t>4. to reduce child mortality;</a:t>
            </a:r>
            <a:br>
              <a:rPr lang="en-US" dirty="0"/>
            </a:br>
            <a:r>
              <a:rPr lang="en-US" dirty="0"/>
              <a:t>5. to promote maternal health;</a:t>
            </a:r>
            <a:br>
              <a:rPr lang="en-US" dirty="0"/>
            </a:br>
            <a:r>
              <a:rPr lang="en-US" dirty="0"/>
              <a:t>6. to fight malaria, HIV/AIDS, and other diseases;</a:t>
            </a:r>
            <a:br>
              <a:rPr lang="en-US" dirty="0"/>
            </a:br>
            <a:r>
              <a:rPr lang="en-US" dirty="0"/>
              <a:t>7. to promote environmental sustainability; and</a:t>
            </a:r>
            <a:br>
              <a:rPr lang="en-US" dirty="0"/>
            </a:br>
            <a:r>
              <a:rPr lang="en-US" dirty="0"/>
              <a:t>8. to develop a universal partnership for development.</a:t>
            </a:r>
          </a:p>
          <a:p>
            <a:endParaRPr lang="en-IN" dirty="0"/>
          </a:p>
        </p:txBody>
      </p:sp>
    </p:spTree>
    <p:extLst>
      <p:ext uri="{BB962C8B-B14F-4D97-AF65-F5344CB8AC3E}">
        <p14:creationId xmlns:p14="http://schemas.microsoft.com/office/powerpoint/2010/main" val="139719380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To </a:t>
            </a:r>
            <a:r>
              <a:rPr lang="en-US" b="1" dirty="0"/>
              <a:t>empower women and promote gender equality</a:t>
            </a:r>
            <a:endParaRPr lang="en-IN" b="1" dirty="0"/>
          </a:p>
        </p:txBody>
      </p:sp>
      <p:sp>
        <p:nvSpPr>
          <p:cNvPr id="3" name="Content Placeholder 2"/>
          <p:cNvSpPr>
            <a:spLocks noGrp="1"/>
          </p:cNvSpPr>
          <p:nvPr>
            <p:ph idx="1"/>
          </p:nvPr>
        </p:nvSpPr>
        <p:spPr/>
        <p:txBody>
          <a:bodyPr>
            <a:normAutofit/>
          </a:bodyPr>
          <a:lstStyle/>
          <a:p>
            <a:pPr algn="just"/>
            <a:r>
              <a:rPr lang="en-US" dirty="0"/>
              <a:t>M</a:t>
            </a:r>
            <a:r>
              <a:rPr lang="en-US" dirty="0" smtClean="0"/>
              <a:t>illennium </a:t>
            </a:r>
            <a:r>
              <a:rPr lang="en-US" dirty="0"/>
              <a:t>development goal 3</a:t>
            </a:r>
            <a:r>
              <a:rPr lang="en-US" dirty="0" smtClean="0"/>
              <a:t>:</a:t>
            </a:r>
            <a:endParaRPr lang="en-US" dirty="0"/>
          </a:p>
          <a:p>
            <a:pPr algn="just"/>
            <a:r>
              <a:rPr lang="en-US" dirty="0"/>
              <a:t>To eliminate gender disparity in primary and secondary education by 2005, and in all levels of education by 2015.</a:t>
            </a:r>
          </a:p>
          <a:p>
            <a:pPr algn="just"/>
            <a:r>
              <a:rPr lang="en-US" dirty="0"/>
              <a:t>M</a:t>
            </a:r>
            <a:r>
              <a:rPr lang="en-US" dirty="0" smtClean="0"/>
              <a:t>dg-3-promote </a:t>
            </a:r>
            <a:r>
              <a:rPr lang="en-US" dirty="0"/>
              <a:t>gender equality and empower </a:t>
            </a:r>
            <a:r>
              <a:rPr lang="en-US" dirty="0" smtClean="0"/>
              <a:t>women. It </a:t>
            </a:r>
            <a:r>
              <a:rPr lang="en-US" dirty="0"/>
              <a:t>is important to promote the total and equitable participation of both men and women in efforts aimed at improving poverty reduction, food security, and sustainability of rural development. Without gender equality and the economic and social improvement for rural women, food security cannot be achieved.</a:t>
            </a:r>
          </a:p>
          <a:p>
            <a:pPr marL="0" indent="0" algn="just">
              <a:buNone/>
            </a:pPr>
            <a:endParaRPr lang="en-US" dirty="0"/>
          </a:p>
        </p:txBody>
      </p:sp>
    </p:spTree>
    <p:extLst>
      <p:ext uri="{BB962C8B-B14F-4D97-AF65-F5344CB8AC3E}">
        <p14:creationId xmlns:p14="http://schemas.microsoft.com/office/powerpoint/2010/main" val="25368857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a:xfrm>
            <a:off x="518615" y="109182"/>
            <a:ext cx="10835185" cy="6067781"/>
          </a:xfrm>
        </p:spPr>
        <p:txBody>
          <a:bodyPr>
            <a:noAutofit/>
          </a:bodyPr>
          <a:lstStyle/>
          <a:p>
            <a:pPr algn="just"/>
            <a:r>
              <a:rPr lang="en-US" dirty="0"/>
              <a:t>Some of the achievements of MDG 3 include:</a:t>
            </a:r>
          </a:p>
          <a:p>
            <a:pPr algn="just"/>
            <a:r>
              <a:rPr lang="en-US" dirty="0"/>
              <a:t>An increase in the number of girls in school in 2015 compared to 2000. The developing world as a whole has achieved the goal of eliminating gender disparity in all levels of education, including primary, secondary, and tertiary.</a:t>
            </a:r>
          </a:p>
          <a:p>
            <a:pPr algn="just"/>
            <a:r>
              <a:rPr lang="en-US" dirty="0"/>
              <a:t>In Southern Asia, the number of girls enrolled in primary school was 74 for every 100 boys in 1990. By 2015, there were 103 girls enrolled for every 100 boys.</a:t>
            </a:r>
          </a:p>
          <a:p>
            <a:pPr algn="just"/>
            <a:r>
              <a:rPr lang="en-US" dirty="0"/>
              <a:t>The proportion of women in vulnerable employment compared to total female employment has reduced by 13 percent in the period between 1991 and 2015, compared to a 9 percent decrease for men.</a:t>
            </a:r>
          </a:p>
          <a:p>
            <a:pPr algn="just"/>
            <a:r>
              <a:rPr lang="en-US" dirty="0"/>
              <a:t>Significant gains in women’s parliamentary representation in nearly 90 percent of 174 countries for which data has been available in the past two decades. At the very least, the average proportion of women in parliament has increased by nearly 100 percent during the last 20 years, yet this still translates to one woman for every five men.</a:t>
            </a:r>
            <a:endParaRPr lang="en-IN" dirty="0"/>
          </a:p>
          <a:p>
            <a:pPr algn="just"/>
            <a:endParaRPr lang="en-IN" dirty="0"/>
          </a:p>
        </p:txBody>
      </p:sp>
    </p:spTree>
    <p:extLst>
      <p:ext uri="{BB962C8B-B14F-4D97-AF65-F5344CB8AC3E}">
        <p14:creationId xmlns:p14="http://schemas.microsoft.com/office/powerpoint/2010/main" val="111008394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India’s Achievement in MDGs:</a:t>
            </a:r>
            <a:br>
              <a:rPr lang="en-US" b="1" dirty="0"/>
            </a:br>
            <a:endParaRPr lang="en-IN" dirty="0"/>
          </a:p>
        </p:txBody>
      </p:sp>
      <p:sp>
        <p:nvSpPr>
          <p:cNvPr id="3" name="Content Placeholder 2"/>
          <p:cNvSpPr>
            <a:spLocks noGrp="1"/>
          </p:cNvSpPr>
          <p:nvPr>
            <p:ph idx="1"/>
          </p:nvPr>
        </p:nvSpPr>
        <p:spPr/>
        <p:txBody>
          <a:bodyPr>
            <a:normAutofit fontScale="92500" lnSpcReduction="10000"/>
          </a:bodyPr>
          <a:lstStyle/>
          <a:p>
            <a:r>
              <a:rPr lang="en-US" dirty="0" smtClean="0"/>
              <a:t>MDGs </a:t>
            </a:r>
            <a:r>
              <a:rPr lang="en-US" dirty="0"/>
              <a:t>features Signatories to the Millennium Declaration, which was adopted by the Un-Conference in September 2000 and has committed to achieving the UNGA’s eight key growth targets</a:t>
            </a:r>
          </a:p>
          <a:p>
            <a:r>
              <a:rPr lang="en-US" dirty="0"/>
              <a:t>India’s achievement in MDGs is aligned with India’s own development goals, which include a reduction in child mortality, poverty, and other issues</a:t>
            </a:r>
          </a:p>
          <a:p>
            <a:r>
              <a:rPr lang="en-US" dirty="0"/>
              <a:t>India’s achievement in MDGs has made great progress toward achieving the eight-millennium development goals, with several targets being fulfilled ahead of the 2015 deadline, although progress has been erratic</a:t>
            </a:r>
          </a:p>
          <a:p>
            <a:r>
              <a:rPr lang="en-US" dirty="0"/>
              <a:t>An example of India’s achievement in MDGs is that India has accomplished the aim of halving poverty but is falling short of the target of halving hunger, according to official government estimates</a:t>
            </a:r>
          </a:p>
          <a:p>
            <a:endParaRPr lang="en-IN" dirty="0"/>
          </a:p>
        </p:txBody>
      </p:sp>
    </p:spTree>
    <p:extLst>
      <p:ext uri="{BB962C8B-B14F-4D97-AF65-F5344CB8AC3E}">
        <p14:creationId xmlns:p14="http://schemas.microsoft.com/office/powerpoint/2010/main" val="426992197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Conclusion</a:t>
            </a:r>
            <a:br>
              <a:rPr lang="en-US" b="1" dirty="0"/>
            </a:br>
            <a:endParaRPr lang="en-IN" dirty="0"/>
          </a:p>
        </p:txBody>
      </p:sp>
      <p:sp>
        <p:nvSpPr>
          <p:cNvPr id="3" name="Content Placeholder 2"/>
          <p:cNvSpPr>
            <a:spLocks noGrp="1"/>
          </p:cNvSpPr>
          <p:nvPr>
            <p:ph idx="1"/>
          </p:nvPr>
        </p:nvSpPr>
        <p:spPr/>
        <p:txBody>
          <a:bodyPr/>
          <a:lstStyle/>
          <a:p>
            <a:pPr marL="0" indent="0">
              <a:buNone/>
            </a:pPr>
            <a:r>
              <a:rPr lang="en-US" dirty="0" smtClean="0"/>
              <a:t>The </a:t>
            </a:r>
            <a:r>
              <a:rPr lang="en-US" dirty="0"/>
              <a:t>Millennium Development Goals (MDGs) were groundbreaking in that they established a single vocabulary for reaching global consensus. With a clear measurement method, the eight goals were feasible and easy to explain. The Millennium Declaration and its commitment to development as a right led the approach, with special attention paid to traditionally </a:t>
            </a:r>
            <a:r>
              <a:rPr lang="en-US" dirty="0" err="1"/>
              <a:t>marginalised</a:t>
            </a:r>
            <a:r>
              <a:rPr lang="en-US" dirty="0"/>
              <a:t> groups including ethnic minority groups, native communities, and women.</a:t>
            </a:r>
          </a:p>
          <a:p>
            <a:endParaRPr lang="en-IN" dirty="0"/>
          </a:p>
        </p:txBody>
      </p:sp>
    </p:spTree>
    <p:extLst>
      <p:ext uri="{BB962C8B-B14F-4D97-AF65-F5344CB8AC3E}">
        <p14:creationId xmlns:p14="http://schemas.microsoft.com/office/powerpoint/2010/main" val="13622140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N"/>
          </a:p>
        </p:txBody>
      </p:sp>
      <p:sp>
        <p:nvSpPr>
          <p:cNvPr id="3" name="Content Placeholder 2"/>
          <p:cNvSpPr>
            <a:spLocks noGrp="1"/>
          </p:cNvSpPr>
          <p:nvPr>
            <p:ph idx="1"/>
          </p:nvPr>
        </p:nvSpPr>
        <p:spPr/>
        <p:txBody>
          <a:bodyPr/>
          <a:lstStyle/>
          <a:p>
            <a:pPr marL="0" indent="0">
              <a:buNone/>
            </a:pPr>
            <a:r>
              <a:rPr lang="en-US" dirty="0" smtClean="0"/>
              <a:t> </a:t>
            </a:r>
            <a:r>
              <a:rPr lang="en-US" b="1" u="sng" dirty="0" smtClean="0">
                <a:solidFill>
                  <a:srgbClr val="00B050"/>
                </a:solidFill>
                <a:latin typeface="Times New Roman" panose="02020603050405020304" pitchFamily="18" charset="0"/>
                <a:cs typeface="Times New Roman" panose="02020603050405020304" pitchFamily="18" charset="0"/>
              </a:rPr>
              <a:t>5. Article </a:t>
            </a:r>
            <a:r>
              <a:rPr lang="en-US" b="1" u="sng" dirty="0">
                <a:solidFill>
                  <a:srgbClr val="00B050"/>
                </a:solidFill>
                <a:latin typeface="Times New Roman" panose="02020603050405020304" pitchFamily="18" charset="0"/>
                <a:cs typeface="Times New Roman" panose="02020603050405020304" pitchFamily="18" charset="0"/>
              </a:rPr>
              <a:t>16 – Equality of Opportunity in Public Employment</a:t>
            </a:r>
          </a:p>
          <a:p>
            <a:r>
              <a:rPr lang="en-US" dirty="0">
                <a:latin typeface="Times New Roman" panose="02020603050405020304" pitchFamily="18" charset="0"/>
                <a:cs typeface="Times New Roman" panose="02020603050405020304" pitchFamily="18" charset="0"/>
              </a:rPr>
              <a:t>“No citizen shall be discriminated against in employment or office under the State on the basis of sex</a:t>
            </a:r>
            <a:r>
              <a:rPr lang="en-US" dirty="0" smtClean="0">
                <a:latin typeface="Times New Roman" panose="02020603050405020304" pitchFamily="18" charset="0"/>
                <a:cs typeface="Times New Roman" panose="02020603050405020304" pitchFamily="18" charset="0"/>
              </a:rPr>
              <a:t>.”</a:t>
            </a:r>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Promotes equal access to government jobs and public positions.</a:t>
            </a:r>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17979243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Understanding the Concept: Teacher as an Agent of Change</a:t>
            </a:r>
            <a:endParaRPr lang="en-IN"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fontScale="85000" lnSpcReduction="20000"/>
          </a:bodyPr>
          <a:lstStyle/>
          <a:p>
            <a:pPr marL="0" indent="0" fontAlgn="base">
              <a:buNone/>
            </a:pPr>
            <a:r>
              <a:rPr lang="en-US" b="1" dirty="0" smtClean="0">
                <a:latin typeface="Times New Roman" panose="02020603050405020304" pitchFamily="18" charset="0"/>
                <a:cs typeface="Times New Roman" panose="02020603050405020304" pitchFamily="18" charset="0"/>
              </a:rPr>
              <a:t> </a:t>
            </a:r>
            <a:r>
              <a:rPr lang="en-US" b="1" dirty="0">
                <a:latin typeface="Times New Roman" panose="02020603050405020304" pitchFamily="18" charset="0"/>
                <a:cs typeface="Times New Roman" panose="02020603050405020304" pitchFamily="18" charset="0"/>
              </a:rPr>
              <a:t> Directive Principles of State Policy (Part IV)</a:t>
            </a:r>
          </a:p>
          <a:p>
            <a:pPr fontAlgn="base"/>
            <a:r>
              <a:rPr lang="en-US" dirty="0">
                <a:latin typeface="Times New Roman" panose="02020603050405020304" pitchFamily="18" charset="0"/>
                <a:cs typeface="Times New Roman" panose="02020603050405020304" pitchFamily="18" charset="0"/>
              </a:rPr>
              <a:t>Though not enforceable in a court of law, </a:t>
            </a:r>
            <a:r>
              <a:rPr lang="en-US" b="1" dirty="0">
                <a:latin typeface="Times New Roman" panose="02020603050405020304" pitchFamily="18" charset="0"/>
                <a:cs typeface="Times New Roman" panose="02020603050405020304" pitchFamily="18" charset="0"/>
              </a:rPr>
              <a:t>Directive Principles</a:t>
            </a:r>
            <a:r>
              <a:rPr lang="en-US" dirty="0">
                <a:latin typeface="Times New Roman" panose="02020603050405020304" pitchFamily="18" charset="0"/>
                <a:cs typeface="Times New Roman" panose="02020603050405020304" pitchFamily="18" charset="0"/>
              </a:rPr>
              <a:t> serve as guiding principles for governance and law-making.</a:t>
            </a:r>
          </a:p>
          <a:p>
            <a:pPr fontAlgn="base"/>
            <a:r>
              <a:rPr lang="en-US" b="1" dirty="0">
                <a:latin typeface="Times New Roman" panose="02020603050405020304" pitchFamily="18" charset="0"/>
                <a:cs typeface="Times New Roman" panose="02020603050405020304" pitchFamily="18" charset="0"/>
              </a:rPr>
              <a:t>✅ Article 39(a) – Equal Right to Livelihood</a:t>
            </a:r>
          </a:p>
          <a:p>
            <a:pPr fontAlgn="base"/>
            <a:r>
              <a:rPr lang="en-US" dirty="0">
                <a:latin typeface="Times New Roman" panose="02020603050405020304" pitchFamily="18" charset="0"/>
                <a:cs typeface="Times New Roman" panose="02020603050405020304" pitchFamily="18" charset="0"/>
              </a:rPr>
              <a:t>The State shall ensure that men and women equally have the right to an adequate means of livelihood.</a:t>
            </a:r>
          </a:p>
          <a:p>
            <a:pPr fontAlgn="base"/>
            <a:r>
              <a:rPr lang="en-US" b="1" dirty="0">
                <a:latin typeface="Times New Roman" panose="02020603050405020304" pitchFamily="18" charset="0"/>
                <a:cs typeface="Times New Roman" panose="02020603050405020304" pitchFamily="18" charset="0"/>
              </a:rPr>
              <a:t>✅ Article 39(d) – Equal Pay for Equal Work</a:t>
            </a:r>
          </a:p>
          <a:p>
            <a:pPr fontAlgn="base"/>
            <a:r>
              <a:rPr lang="en-US" dirty="0">
                <a:latin typeface="Times New Roman" panose="02020603050405020304" pitchFamily="18" charset="0"/>
                <a:cs typeface="Times New Roman" panose="02020603050405020304" pitchFamily="18" charset="0"/>
              </a:rPr>
              <a:t>Advocates </a:t>
            </a:r>
            <a:r>
              <a:rPr lang="en-US" b="1" dirty="0">
                <a:latin typeface="Times New Roman" panose="02020603050405020304" pitchFamily="18" charset="0"/>
                <a:cs typeface="Times New Roman" panose="02020603050405020304" pitchFamily="18" charset="0"/>
              </a:rPr>
              <a:t>equal pay for equal work for both men and women</a:t>
            </a:r>
            <a:r>
              <a:rPr lang="en-US" dirty="0">
                <a:latin typeface="Times New Roman" panose="02020603050405020304" pitchFamily="18" charset="0"/>
                <a:cs typeface="Times New Roman" panose="02020603050405020304" pitchFamily="18" charset="0"/>
              </a:rPr>
              <a:t>, especially in the public sector.</a:t>
            </a:r>
          </a:p>
          <a:p>
            <a:pPr fontAlgn="base"/>
            <a:r>
              <a:rPr lang="en-US" b="1" dirty="0">
                <a:latin typeface="Times New Roman" panose="02020603050405020304" pitchFamily="18" charset="0"/>
                <a:cs typeface="Times New Roman" panose="02020603050405020304" pitchFamily="18" charset="0"/>
              </a:rPr>
              <a:t>✅ Article 42 – Just and Humane Conditions of Work and Maternity Relief</a:t>
            </a:r>
          </a:p>
          <a:p>
            <a:pPr fontAlgn="base"/>
            <a:r>
              <a:rPr lang="en-US" dirty="0">
                <a:latin typeface="Times New Roman" panose="02020603050405020304" pitchFamily="18" charset="0"/>
                <a:cs typeface="Times New Roman" panose="02020603050405020304" pitchFamily="18" charset="0"/>
              </a:rPr>
              <a:t>Mandates the State to make </a:t>
            </a:r>
            <a:r>
              <a:rPr lang="en-US" b="1" dirty="0">
                <a:latin typeface="Times New Roman" panose="02020603050405020304" pitchFamily="18" charset="0"/>
                <a:cs typeface="Times New Roman" panose="02020603050405020304" pitchFamily="18" charset="0"/>
              </a:rPr>
              <a:t>provision for maternity relief</a:t>
            </a:r>
            <a:r>
              <a:rPr lang="en-US" dirty="0">
                <a:latin typeface="Times New Roman" panose="02020603050405020304" pitchFamily="18" charset="0"/>
                <a:cs typeface="Times New Roman" panose="02020603050405020304" pitchFamily="18" charset="0"/>
              </a:rPr>
              <a:t> and humane working conditions for women.</a:t>
            </a:r>
          </a:p>
          <a:p>
            <a:endParaRPr lang="en-IN"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921155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594</TotalTime>
  <Words>2156</Words>
  <Application>Microsoft Office PowerPoint</Application>
  <PresentationFormat>Widescreen</PresentationFormat>
  <Paragraphs>479</Paragraphs>
  <Slides>78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78</vt:i4>
      </vt:variant>
    </vt:vector>
  </HeadingPairs>
  <TitlesOfParts>
    <vt:vector size="83" baseType="lpstr">
      <vt:lpstr>Arial</vt:lpstr>
      <vt:lpstr>Calibri</vt:lpstr>
      <vt:lpstr>Calibri Light</vt:lpstr>
      <vt:lpstr>Times New Roman</vt:lpstr>
      <vt:lpstr>Office Theme</vt:lpstr>
      <vt:lpstr>Unit-IV Constitutional Provision, Education &amp; Empowerment of Women</vt:lpstr>
      <vt:lpstr>Unit-IV Constitutional Provision, Education &amp; Empowerment of Women</vt:lpstr>
      <vt:lpstr>Constitutional Provision  for equality of Women (Educational and Legal Provisions)</vt:lpstr>
      <vt:lpstr>Introduction</vt:lpstr>
      <vt:lpstr>Importance of Constitutional Provisions for Women’s Equality</vt:lpstr>
      <vt:lpstr>Key Constitutional Provisions for Equality of Women </vt:lpstr>
      <vt:lpstr>PowerPoint Presentation</vt:lpstr>
      <vt:lpstr>PowerPoint Presentation</vt:lpstr>
      <vt:lpstr>Understanding the Concept: Teacher as an Agent of Change</vt:lpstr>
      <vt:lpstr>Educational Provisions for Women's Equality </vt:lpstr>
      <vt:lpstr>PowerPoint Presentation</vt:lpstr>
      <vt:lpstr>PowerPoint Presentation</vt:lpstr>
      <vt:lpstr>Legal Provisions Derived from the Constitution </vt:lpstr>
      <vt:lpstr>PowerPoint Presentation</vt:lpstr>
      <vt:lpstr>Role of National Institutions </vt:lpstr>
      <vt:lpstr>PowerPoint Presentation</vt:lpstr>
      <vt:lpstr>Conclusion </vt:lpstr>
      <vt:lpstr>PowerPoint Presentation</vt:lpstr>
      <vt:lpstr>INTRODUCTION</vt:lpstr>
      <vt:lpstr>PowerPoint Presentation</vt:lpstr>
      <vt:lpstr>PowerPoint Presentation</vt:lpstr>
      <vt:lpstr>PowerPoint Presentation</vt:lpstr>
      <vt:lpstr>Impact of the Commission on Women’s Education in India </vt:lpstr>
      <vt:lpstr>PowerPoint Presentation</vt:lpstr>
      <vt:lpstr>PowerPoint Presentation</vt:lpstr>
      <vt:lpstr>Relevance in the Contemporary Context </vt:lpstr>
      <vt:lpstr>PowerPoint Presentation</vt:lpstr>
      <vt:lpstr>Key Takeaways from the University Education Commission </vt:lpstr>
      <vt:lpstr>Conclusion</vt:lpstr>
      <vt:lpstr>PowerPoint Presentation</vt:lpstr>
      <vt:lpstr>Introduction</vt:lpstr>
      <vt:lpstr>Objectives of Kothari Commission with Respect to Women’s Education </vt:lpstr>
      <vt:lpstr>Key Recommendations of the Kothari Commission on Women Education </vt:lpstr>
      <vt:lpstr>PowerPoint Presentation</vt:lpstr>
      <vt:lpstr>PowerPoint Presentation</vt:lpstr>
      <vt:lpstr>PowerPoint Presentation</vt:lpstr>
      <vt:lpstr>PowerPoint Presentation</vt:lpstr>
      <vt:lpstr>PowerPoint Presentation</vt:lpstr>
      <vt:lpstr>PowerPoint Presentation</vt:lpstr>
      <vt:lpstr>Significance and Impact of Kothari Commission on Women’s Education </vt:lpstr>
      <vt:lpstr>PowerPoint Presentation</vt:lpstr>
      <vt:lpstr>PowerPoint Presentation</vt:lpstr>
      <vt:lpstr>Criticism and Limitations </vt:lpstr>
      <vt:lpstr>Conclusion </vt:lpstr>
      <vt:lpstr>PowerPoint Presentation</vt:lpstr>
      <vt:lpstr>Introduction </vt:lpstr>
      <vt:lpstr>Objectives </vt:lpstr>
      <vt:lpstr>Key Recommendations of NPE 1986 on Women Education </vt:lpstr>
      <vt:lpstr>PowerPoint Presentation</vt:lpstr>
      <vt:lpstr>PowerPoint Presentation</vt:lpstr>
      <vt:lpstr>PowerPoint Presentation</vt:lpstr>
      <vt:lpstr>Implementation Strategies </vt:lpstr>
      <vt:lpstr>PowerPoint Presentation</vt:lpstr>
      <vt:lpstr>Impact of NPE 1986 on Women Education in India </vt:lpstr>
      <vt:lpstr>PowerPoint Presentation</vt:lpstr>
      <vt:lpstr>Limitations and Criticism </vt:lpstr>
      <vt:lpstr>PowerPoint Presentation</vt:lpstr>
      <vt:lpstr>Conclusion </vt:lpstr>
      <vt:lpstr>PowerPoint Presentation</vt:lpstr>
      <vt:lpstr>Introduction</vt:lpstr>
      <vt:lpstr>Objectives </vt:lpstr>
      <vt:lpstr>Structure and Leadership of the Council</vt:lpstr>
      <vt:lpstr>Major Recommendations of the National Council for Women’s Education </vt:lpstr>
      <vt:lpstr>PowerPoint Presentation</vt:lpstr>
      <vt:lpstr>PowerPoint Presentation</vt:lpstr>
      <vt:lpstr>PowerPoint Presentation</vt:lpstr>
      <vt:lpstr>IMPACT</vt:lpstr>
      <vt:lpstr>PowerPoint Presentation</vt:lpstr>
      <vt:lpstr>Challenges and Limitations </vt:lpstr>
      <vt:lpstr>Need for a Revived National Council Today</vt:lpstr>
      <vt:lpstr>Conclusion</vt:lpstr>
      <vt:lpstr>PowerPoint Presentation</vt:lpstr>
      <vt:lpstr>Introduction</vt:lpstr>
      <vt:lpstr>PowerPoint Presentation</vt:lpstr>
      <vt:lpstr>To empower women and promote gender equality</vt:lpstr>
      <vt:lpstr>PowerPoint Presentation</vt:lpstr>
      <vt:lpstr>India’s Achievement in MDGs: </vt:lpstr>
      <vt:lpstr>Conclusion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Unit-IV Constitutional Provision, Education &amp; Empowerment of Women</dc:title>
  <dc:creator>USER</dc:creator>
  <cp:lastModifiedBy>USER</cp:lastModifiedBy>
  <cp:revision>32</cp:revision>
  <dcterms:created xsi:type="dcterms:W3CDTF">2025-11-04T04:09:11Z</dcterms:created>
  <dcterms:modified xsi:type="dcterms:W3CDTF">2026-04-24T06:37:34Z</dcterms:modified>
</cp:coreProperties>
</file>