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0" d="100"/>
          <a:sy n="70" d="100"/>
        </p:scale>
        <p:origin x="65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1AEBB9E-C12D-425E-84B1-D35F288919E0}" type="datetimeFigureOut">
              <a:rPr lang="en-IN" smtClean="0"/>
              <a:t>27-04-2026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0B39EF4-7613-4CD7-A835-998D8CEE7E32}" type="slidenum">
              <a:rPr lang="en-IN" smtClean="0"/>
              <a:t>‹#›</a:t>
            </a:fld>
            <a:endParaRPr lang="en-IN"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2590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AEBB9E-C12D-425E-84B1-D35F288919E0}" type="datetimeFigureOut">
              <a:rPr lang="en-IN" smtClean="0"/>
              <a:t>27-04-2026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0B39EF4-7613-4CD7-A835-998D8CEE7E32}" type="slidenum">
              <a:rPr lang="en-IN" smtClean="0"/>
              <a:t>‹#›</a:t>
            </a:fld>
            <a:endParaRPr lang="en-IN" dirty="0"/>
          </a:p>
        </p:txBody>
      </p:sp>
    </p:spTree>
    <p:extLst>
      <p:ext uri="{BB962C8B-B14F-4D97-AF65-F5344CB8AC3E}">
        <p14:creationId xmlns:p14="http://schemas.microsoft.com/office/powerpoint/2010/main" val="3590039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AEBB9E-C12D-425E-84B1-D35F288919E0}" type="datetimeFigureOut">
              <a:rPr lang="en-IN" smtClean="0"/>
              <a:t>27-04-2026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0B39EF4-7613-4CD7-A835-998D8CEE7E32}" type="slidenum">
              <a:rPr lang="en-IN" smtClean="0"/>
              <a:t>‹#›</a:t>
            </a:fld>
            <a:endParaRPr lang="en-IN" dirty="0"/>
          </a:p>
        </p:txBody>
      </p:sp>
    </p:spTree>
    <p:extLst>
      <p:ext uri="{BB962C8B-B14F-4D97-AF65-F5344CB8AC3E}">
        <p14:creationId xmlns:p14="http://schemas.microsoft.com/office/powerpoint/2010/main" val="2491977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AEBB9E-C12D-425E-84B1-D35F288919E0}" type="datetimeFigureOut">
              <a:rPr lang="en-IN" smtClean="0"/>
              <a:t>27-04-2026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0B39EF4-7613-4CD7-A835-998D8CEE7E32}" type="slidenum">
              <a:rPr lang="en-IN" smtClean="0"/>
              <a:t>‹#›</a:t>
            </a:fld>
            <a:endParaRPr lang="en-IN" dirty="0"/>
          </a:p>
        </p:txBody>
      </p:sp>
    </p:spTree>
    <p:extLst>
      <p:ext uri="{BB962C8B-B14F-4D97-AF65-F5344CB8AC3E}">
        <p14:creationId xmlns:p14="http://schemas.microsoft.com/office/powerpoint/2010/main" val="1690908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1AEBB9E-C12D-425E-84B1-D35F288919E0}" type="datetimeFigureOut">
              <a:rPr lang="en-IN" smtClean="0"/>
              <a:t>27-04-2026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D0B39EF4-7613-4CD7-A835-998D8CEE7E32}" type="slidenum">
              <a:rPr lang="en-IN" smtClean="0"/>
              <a:t>‹#›</a:t>
            </a:fld>
            <a:endParaRPr lang="en-IN"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7592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1AEBB9E-C12D-425E-84B1-D35F288919E0}" type="datetimeFigureOut">
              <a:rPr lang="en-IN" smtClean="0"/>
              <a:t>27-04-2026</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D0B39EF4-7613-4CD7-A835-998D8CEE7E32}" type="slidenum">
              <a:rPr lang="en-IN" smtClean="0"/>
              <a:t>‹#›</a:t>
            </a:fld>
            <a:endParaRPr lang="en-IN" dirty="0"/>
          </a:p>
        </p:txBody>
      </p:sp>
    </p:spTree>
    <p:extLst>
      <p:ext uri="{BB962C8B-B14F-4D97-AF65-F5344CB8AC3E}">
        <p14:creationId xmlns:p14="http://schemas.microsoft.com/office/powerpoint/2010/main" val="1404717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1AEBB9E-C12D-425E-84B1-D35F288919E0}" type="datetimeFigureOut">
              <a:rPr lang="en-IN" smtClean="0"/>
              <a:t>27-04-2026</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D0B39EF4-7613-4CD7-A835-998D8CEE7E32}" type="slidenum">
              <a:rPr lang="en-IN" smtClean="0"/>
              <a:t>‹#›</a:t>
            </a:fld>
            <a:endParaRPr lang="en-IN" dirty="0"/>
          </a:p>
        </p:txBody>
      </p:sp>
    </p:spTree>
    <p:extLst>
      <p:ext uri="{BB962C8B-B14F-4D97-AF65-F5344CB8AC3E}">
        <p14:creationId xmlns:p14="http://schemas.microsoft.com/office/powerpoint/2010/main" val="2505315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1AEBB9E-C12D-425E-84B1-D35F288919E0}" type="datetimeFigureOut">
              <a:rPr lang="en-IN" smtClean="0"/>
              <a:t>27-04-2026</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D0B39EF4-7613-4CD7-A835-998D8CEE7E32}" type="slidenum">
              <a:rPr lang="en-IN" smtClean="0"/>
              <a:t>‹#›</a:t>
            </a:fld>
            <a:endParaRPr lang="en-IN" dirty="0"/>
          </a:p>
        </p:txBody>
      </p:sp>
    </p:spTree>
    <p:extLst>
      <p:ext uri="{BB962C8B-B14F-4D97-AF65-F5344CB8AC3E}">
        <p14:creationId xmlns:p14="http://schemas.microsoft.com/office/powerpoint/2010/main" val="1046701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1AEBB9E-C12D-425E-84B1-D35F288919E0}" type="datetimeFigureOut">
              <a:rPr lang="en-IN" smtClean="0"/>
              <a:t>27-04-2026</a:t>
            </a:fld>
            <a:endParaRPr lang="en-IN"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IN" dirty="0"/>
          </a:p>
        </p:txBody>
      </p:sp>
      <p:sp>
        <p:nvSpPr>
          <p:cNvPr id="9" name="Slide Number Placeholder 8"/>
          <p:cNvSpPr>
            <a:spLocks noGrp="1"/>
          </p:cNvSpPr>
          <p:nvPr>
            <p:ph type="sldNum" sz="quarter" idx="12"/>
          </p:nvPr>
        </p:nvSpPr>
        <p:spPr/>
        <p:txBody>
          <a:bodyPr/>
          <a:lstStyle/>
          <a:p>
            <a:fld id="{D0B39EF4-7613-4CD7-A835-998D8CEE7E32}" type="slidenum">
              <a:rPr lang="en-IN" smtClean="0"/>
              <a:t>‹#›</a:t>
            </a:fld>
            <a:endParaRPr lang="en-IN" dirty="0"/>
          </a:p>
        </p:txBody>
      </p:sp>
    </p:spTree>
    <p:extLst>
      <p:ext uri="{BB962C8B-B14F-4D97-AF65-F5344CB8AC3E}">
        <p14:creationId xmlns:p14="http://schemas.microsoft.com/office/powerpoint/2010/main" val="132217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1AEBB9E-C12D-425E-84B1-D35F288919E0}" type="datetimeFigureOut">
              <a:rPr lang="en-IN" smtClean="0"/>
              <a:t>27-04-2026</a:t>
            </a:fld>
            <a:endParaRPr lang="en-IN"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IN"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0B39EF4-7613-4CD7-A835-998D8CEE7E32}" type="slidenum">
              <a:rPr lang="en-IN" smtClean="0"/>
              <a:t>‹#›</a:t>
            </a:fld>
            <a:endParaRPr lang="en-IN" dirty="0"/>
          </a:p>
        </p:txBody>
      </p:sp>
    </p:spTree>
    <p:extLst>
      <p:ext uri="{BB962C8B-B14F-4D97-AF65-F5344CB8AC3E}">
        <p14:creationId xmlns:p14="http://schemas.microsoft.com/office/powerpoint/2010/main" val="360310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1AEBB9E-C12D-425E-84B1-D35F288919E0}" type="datetimeFigureOut">
              <a:rPr lang="en-IN" smtClean="0"/>
              <a:t>27-04-2026</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D0B39EF4-7613-4CD7-A835-998D8CEE7E32}" type="slidenum">
              <a:rPr lang="en-IN" smtClean="0"/>
              <a:t>‹#›</a:t>
            </a:fld>
            <a:endParaRPr lang="en-IN" dirty="0"/>
          </a:p>
        </p:txBody>
      </p:sp>
    </p:spTree>
    <p:extLst>
      <p:ext uri="{BB962C8B-B14F-4D97-AF65-F5344CB8AC3E}">
        <p14:creationId xmlns:p14="http://schemas.microsoft.com/office/powerpoint/2010/main" val="2677784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1AEBB9E-C12D-425E-84B1-D35F288919E0}" type="datetimeFigureOut">
              <a:rPr lang="en-IN" smtClean="0"/>
              <a:t>27-04-2026</a:t>
            </a:fld>
            <a:endParaRPr lang="en-IN"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IN"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0B39EF4-7613-4CD7-A835-998D8CEE7E32}" type="slidenum">
              <a:rPr lang="en-IN" smtClean="0"/>
              <a:t>‹#›</a:t>
            </a:fld>
            <a:endParaRPr lang="en-IN"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017472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600" b="1" dirty="0" smtClean="0"/>
              <a:t>NATIONAL POLICY FOR THE EMPOWERMENT OF WOMEN(2001)</a:t>
            </a:r>
            <a:endParaRPr lang="en-IN" sz="6600" b="1" dirty="0"/>
          </a:p>
        </p:txBody>
      </p:sp>
      <p:sp>
        <p:nvSpPr>
          <p:cNvPr id="3" name="Subtitle 2"/>
          <p:cNvSpPr>
            <a:spLocks noGrp="1"/>
          </p:cNvSpPr>
          <p:nvPr>
            <p:ph type="subTitle" idx="1"/>
          </p:nvPr>
        </p:nvSpPr>
        <p:spPr/>
        <p:txBody>
          <a:bodyPr/>
          <a:lstStyle/>
          <a:p>
            <a:endParaRPr lang="en-IN" dirty="0"/>
          </a:p>
        </p:txBody>
      </p:sp>
    </p:spTree>
    <p:extLst>
      <p:ext uri="{BB962C8B-B14F-4D97-AF65-F5344CB8AC3E}">
        <p14:creationId xmlns:p14="http://schemas.microsoft.com/office/powerpoint/2010/main" val="32050385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lgn="just"/>
            <a:r>
              <a:rPr lang="en-US" sz="2400" b="1" i="1" dirty="0"/>
              <a:t>Women and </a:t>
            </a:r>
            <a:r>
              <a:rPr lang="en-US" sz="2400" b="1" i="1" dirty="0" smtClean="0"/>
              <a:t>Agriculture</a:t>
            </a:r>
          </a:p>
          <a:p>
            <a:pPr algn="just"/>
            <a:r>
              <a:rPr lang="en-US" sz="2400" dirty="0" smtClean="0"/>
              <a:t>In </a:t>
            </a:r>
            <a:r>
              <a:rPr lang="en-US" sz="2400" dirty="0"/>
              <a:t>view of the critical role of women in the agriculture and allied sectors, as producers, concentrated efforts will be made to ensure that benefits of training, extension and various </a:t>
            </a:r>
            <a:r>
              <a:rPr lang="en-US" sz="2400" dirty="0" err="1"/>
              <a:t>programmes</a:t>
            </a:r>
            <a:r>
              <a:rPr lang="en-US" sz="2400" dirty="0"/>
              <a:t> will reach them in proportion to their numbers. The </a:t>
            </a:r>
            <a:r>
              <a:rPr lang="en-US" sz="2400" dirty="0" err="1"/>
              <a:t>programmes</a:t>
            </a:r>
            <a:r>
              <a:rPr lang="en-US" sz="2400" dirty="0"/>
              <a:t> for training women in soil conservation, social forestry, dairy development and other occupations allied to agriculture like horticulture, livestock including small animal husbandry, poultry, fisheries etc. will be </a:t>
            </a:r>
            <a:r>
              <a:rPr lang="en-US" sz="2400" dirty="0" smtClean="0"/>
              <a:t>expanded </a:t>
            </a:r>
            <a:r>
              <a:rPr lang="en-US" sz="2400" dirty="0"/>
              <a:t>to benefit women workers in the agriculture sector</a:t>
            </a:r>
            <a:r>
              <a:rPr lang="en-US" sz="2400" dirty="0" smtClean="0"/>
              <a:t>.</a:t>
            </a:r>
            <a:endParaRPr lang="en-US" sz="2400" dirty="0" smtClean="0"/>
          </a:p>
        </p:txBody>
      </p:sp>
    </p:spTree>
    <p:extLst>
      <p:ext uri="{BB962C8B-B14F-4D97-AF65-F5344CB8AC3E}">
        <p14:creationId xmlns:p14="http://schemas.microsoft.com/office/powerpoint/2010/main" val="21421800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lgn="just"/>
            <a:r>
              <a:rPr lang="en-US" sz="2400" b="1" i="1" dirty="0"/>
              <a:t>Women and Industry </a:t>
            </a:r>
            <a:endParaRPr lang="en-US" sz="2400" b="1" i="1" dirty="0" smtClean="0"/>
          </a:p>
          <a:p>
            <a:pPr algn="just"/>
            <a:r>
              <a:rPr lang="en-US" sz="2400" dirty="0" smtClean="0"/>
              <a:t> </a:t>
            </a:r>
            <a:r>
              <a:rPr lang="en-US" sz="2400" dirty="0"/>
              <a:t>The important role played by women in electronics, information technology and food processing and agro industry and textiles has been crucial to the development of these sectors. They would be given comprehensive support in terms of </a:t>
            </a:r>
            <a:r>
              <a:rPr lang="en-US" sz="2400" dirty="0" err="1"/>
              <a:t>labour</a:t>
            </a:r>
            <a:r>
              <a:rPr lang="en-US" sz="2400" dirty="0"/>
              <a:t> legislation, social security and other support services to participate in various industrial sectors. </a:t>
            </a:r>
            <a:endParaRPr lang="en-US" sz="2400" dirty="0" smtClean="0"/>
          </a:p>
          <a:p>
            <a:pPr algn="just"/>
            <a:r>
              <a:rPr lang="en-US" sz="2400" dirty="0" smtClean="0"/>
              <a:t>Women </a:t>
            </a:r>
            <a:r>
              <a:rPr lang="en-US" sz="2400" dirty="0"/>
              <a:t>at present cannot work in night shift in factories even if they wish to. Suitable measures will be taken to enable women to work on the night shift in factories. This will be accompanied with support services for security, transportation etc.</a:t>
            </a:r>
            <a:endParaRPr lang="en-IN" sz="2400" dirty="0"/>
          </a:p>
        </p:txBody>
      </p:sp>
    </p:spTree>
    <p:extLst>
      <p:ext uri="{BB962C8B-B14F-4D97-AF65-F5344CB8AC3E}">
        <p14:creationId xmlns:p14="http://schemas.microsoft.com/office/powerpoint/2010/main" val="36127407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endParaRPr lang="en-IN" sz="4800" dirty="0" smtClean="0"/>
          </a:p>
          <a:p>
            <a:r>
              <a:rPr lang="en-IN" sz="4800" dirty="0"/>
              <a:t> </a:t>
            </a:r>
            <a:r>
              <a:rPr lang="en-IN" sz="4800" dirty="0" smtClean="0"/>
              <a:t> </a:t>
            </a:r>
          </a:p>
          <a:p>
            <a:r>
              <a:rPr lang="en-IN" sz="4800" dirty="0"/>
              <a:t> </a:t>
            </a:r>
            <a:r>
              <a:rPr lang="en-IN" sz="4800" dirty="0" smtClean="0"/>
              <a:t>   </a:t>
            </a:r>
            <a:r>
              <a:rPr lang="en-IN" sz="5400" dirty="0" smtClean="0"/>
              <a:t>Social </a:t>
            </a:r>
            <a:r>
              <a:rPr lang="en-IN" sz="5400" dirty="0"/>
              <a:t>Empowerment of Women</a:t>
            </a:r>
            <a:endParaRPr lang="en-IN" sz="4800" dirty="0"/>
          </a:p>
        </p:txBody>
      </p:sp>
    </p:spTree>
    <p:extLst>
      <p:ext uri="{BB962C8B-B14F-4D97-AF65-F5344CB8AC3E}">
        <p14:creationId xmlns:p14="http://schemas.microsoft.com/office/powerpoint/2010/main" val="39294467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sz="2400" b="1" dirty="0"/>
              <a:t>Education </a:t>
            </a:r>
            <a:endParaRPr lang="en-US" sz="2400" b="1" dirty="0" smtClean="0"/>
          </a:p>
          <a:p>
            <a:r>
              <a:rPr lang="en-US" dirty="0" smtClean="0"/>
              <a:t>Equal </a:t>
            </a:r>
            <a:r>
              <a:rPr lang="en-US" dirty="0"/>
              <a:t>access to education for women and girls will be ensured. Special measures will be taken to eliminate discrimination, universalize education, eradicate illiteracy, create a gender-sensitive educational system, increase enrolment and retention rates of girls and improve the quality of education to facilitate life-long learning as well as development </a:t>
            </a:r>
            <a:r>
              <a:rPr lang="en-US" dirty="0" smtClean="0"/>
              <a:t>of occupation/vocation/technical </a:t>
            </a:r>
            <a:r>
              <a:rPr lang="en-US" dirty="0"/>
              <a:t>skills by women. Reducing the gender gap in secondary and higher education would be a focus area. Sectoral time targets in existing policies will be achieved, with a special focus on girls and women, particularly those belonging to weaker sections including the Scheduled Castes/Scheduled Tribes/Other Backward Classes/Minorities. Gender sensitive curricula would be developed at all levels of educational system in order to address sex stereotyping as one of the causes of gender discrimination.</a:t>
            </a:r>
            <a:endParaRPr lang="en-IN" dirty="0"/>
          </a:p>
        </p:txBody>
      </p:sp>
    </p:spTree>
    <p:extLst>
      <p:ext uri="{BB962C8B-B14F-4D97-AF65-F5344CB8AC3E}">
        <p14:creationId xmlns:p14="http://schemas.microsoft.com/office/powerpoint/2010/main" val="19539006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10000"/>
          </a:bodyPr>
          <a:lstStyle/>
          <a:p>
            <a:r>
              <a:rPr lang="en-US" sz="2200" b="1" dirty="0"/>
              <a:t>Health</a:t>
            </a:r>
            <a:r>
              <a:rPr lang="en-US" dirty="0"/>
              <a:t> </a:t>
            </a:r>
            <a:endParaRPr lang="en-US" dirty="0" smtClean="0"/>
          </a:p>
          <a:p>
            <a:r>
              <a:rPr lang="en-US" dirty="0" smtClean="0"/>
              <a:t>A </a:t>
            </a:r>
            <a:r>
              <a:rPr lang="en-US" dirty="0"/>
              <a:t>holistic approach to women’s health which includes both nutrition and health services will be adopted and special attention will be given to the needs of women and the girl at all stages of the life cycle. The reduction of infant mortality and maternal mortality, which are sensitive indicators of human development, is a priority concern. This policy reiterates the national demographic goals for Infant Mortality Rate (IMR), Maternal Mortality Rate (MMR) set out in the National Population Policy 2000. Women should have access to comprehensive, affordable and quality health care. Measures will be adopted that take into account the reproductive rights of women to enable them to exercise informed choices, their vulnerability to sexual and health problems together with endemic, infectious and communicable diseases such as malaria, TB, and water borne diseases as well as hypertension and cardio-pulmonary diseases. The social, developmental and health consequences of HIV/AIDS and other sexually transmitted diseases will be tackled from a gender perspective. </a:t>
            </a:r>
            <a:endParaRPr lang="en-US" dirty="0" smtClean="0"/>
          </a:p>
          <a:p>
            <a:r>
              <a:rPr lang="en-US" dirty="0" smtClean="0"/>
              <a:t>To </a:t>
            </a:r>
            <a:r>
              <a:rPr lang="en-US" dirty="0"/>
              <a:t>effectively meet problems of infant and maternal mortality, and early marriage the availability of good and accurate data at micro level on deaths, birth and marriages is required. Strict implementation of registration of births and deaths would be </a:t>
            </a:r>
            <a:r>
              <a:rPr lang="en-US" dirty="0" smtClean="0"/>
              <a:t>ensured.</a:t>
            </a:r>
            <a:endParaRPr lang="en-IN" dirty="0"/>
          </a:p>
        </p:txBody>
      </p:sp>
    </p:spTree>
    <p:extLst>
      <p:ext uri="{BB962C8B-B14F-4D97-AF65-F5344CB8AC3E}">
        <p14:creationId xmlns:p14="http://schemas.microsoft.com/office/powerpoint/2010/main" val="12366535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sz="2400" b="1" dirty="0"/>
              <a:t>Nutrition </a:t>
            </a:r>
            <a:endParaRPr lang="en-US" sz="2400" b="1" dirty="0" smtClean="0"/>
          </a:p>
          <a:p>
            <a:r>
              <a:rPr lang="en-US" dirty="0" smtClean="0"/>
              <a:t>In </a:t>
            </a:r>
            <a:r>
              <a:rPr lang="en-US" dirty="0"/>
              <a:t>view of the high risk of malnutrition and disease that women face at all the three critical stages viz., infancy and childhood, adolescent and reproductive phase, </a:t>
            </a:r>
            <a:r>
              <a:rPr lang="en-US" dirty="0" err="1"/>
              <a:t>focussed</a:t>
            </a:r>
            <a:r>
              <a:rPr lang="en-US" dirty="0"/>
              <a:t> attention would be paid to meeting the nutritional needs of women at all stages of the life cycle. This is also important in view of the critical link between the health of adolescent girls, pregnant and lactating women with the health of infant and young children. Special efforts will be made to tackle the problem of macro and micro nutrient deficiencies especially amongst pregnant and lactating women as it leads to various diseases and </a:t>
            </a:r>
            <a:r>
              <a:rPr lang="en-US" dirty="0" smtClean="0"/>
              <a:t>disabilities.</a:t>
            </a:r>
            <a:endParaRPr lang="en-IN" dirty="0"/>
          </a:p>
        </p:txBody>
      </p:sp>
    </p:spTree>
    <p:extLst>
      <p:ext uri="{BB962C8B-B14F-4D97-AF65-F5344CB8AC3E}">
        <p14:creationId xmlns:p14="http://schemas.microsoft.com/office/powerpoint/2010/main" val="20826144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lnSpcReduction="10000"/>
          </a:bodyPr>
          <a:lstStyle/>
          <a:p>
            <a:r>
              <a:rPr lang="en-US" sz="2400" b="1" dirty="0"/>
              <a:t>Drinking Water and Sanitation </a:t>
            </a:r>
            <a:endParaRPr lang="en-US" sz="2400" b="1" dirty="0" smtClean="0"/>
          </a:p>
          <a:p>
            <a:r>
              <a:rPr lang="en-US" dirty="0" smtClean="0"/>
              <a:t>Special </a:t>
            </a:r>
            <a:r>
              <a:rPr lang="en-US" dirty="0"/>
              <a:t>attention will be given to the needs of women in the provision of safe drinking water, sewage disposal, toilet facilities and sanitation within accessible reach of households, especially in rural areas and urban slums. Women’s participation will be ensured in the planning, delivery and maintenance of such services</a:t>
            </a:r>
            <a:r>
              <a:rPr lang="en-US" dirty="0" smtClean="0"/>
              <a:t>.</a:t>
            </a:r>
          </a:p>
          <a:p>
            <a:r>
              <a:rPr lang="en-US" sz="2400" b="1" dirty="0"/>
              <a:t>Environment </a:t>
            </a:r>
            <a:endParaRPr lang="en-US" sz="2400" b="1" dirty="0" smtClean="0"/>
          </a:p>
          <a:p>
            <a:r>
              <a:rPr lang="en-US" dirty="0" smtClean="0"/>
              <a:t>Women </a:t>
            </a:r>
            <a:r>
              <a:rPr lang="en-US" dirty="0"/>
              <a:t>will be involved and their perspectives reflected in the policies and </a:t>
            </a:r>
            <a:r>
              <a:rPr lang="en-US" dirty="0" err="1"/>
              <a:t>programmes</a:t>
            </a:r>
            <a:r>
              <a:rPr lang="en-US" dirty="0"/>
              <a:t> for environment, conservation and restoration. Considering the impact of environmental factors on their livelihoods, women’s participation will be ensured in the conservation of the environment and control of environmental degradation. The vast majority of rural women still depend on the locally available non-commercial sources of energy such as animal dung, crop waste and fuel wood. </a:t>
            </a:r>
            <a:endParaRPr lang="en-IN" dirty="0"/>
          </a:p>
        </p:txBody>
      </p:sp>
    </p:spTree>
    <p:extLst>
      <p:ext uri="{BB962C8B-B14F-4D97-AF65-F5344CB8AC3E}">
        <p14:creationId xmlns:p14="http://schemas.microsoft.com/office/powerpoint/2010/main" val="7881349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US" sz="2400" b="1" dirty="0" smtClean="0"/>
              <a:t>Science </a:t>
            </a:r>
            <a:r>
              <a:rPr lang="en-US" sz="2400" b="1" dirty="0"/>
              <a:t>and </a:t>
            </a:r>
            <a:r>
              <a:rPr lang="en-US" sz="2400" b="1" dirty="0" smtClean="0"/>
              <a:t>Technology</a:t>
            </a:r>
          </a:p>
          <a:p>
            <a:r>
              <a:rPr lang="en-US" dirty="0" err="1" smtClean="0"/>
              <a:t>Programmes</a:t>
            </a:r>
            <a:r>
              <a:rPr lang="en-US" dirty="0" smtClean="0"/>
              <a:t> </a:t>
            </a:r>
            <a:r>
              <a:rPr lang="en-US" dirty="0"/>
              <a:t>will be strengthened to bring about a greater involvement of women in science and technology. These will include measures to motivate girls to take up science and technology for higher education and also ensure that development projects with scientific and technical inputs involve women fully. Efforts to develop a scientific temper and awareness will also be stepped up. Special measures would be taken for their training in areas where they have special skills like communication and information technology. Efforts to develop appropriate technologies suited to women’s needs as well as to reduce their drudgery will be given a special focus too.</a:t>
            </a:r>
            <a:endParaRPr lang="en-IN" dirty="0"/>
          </a:p>
        </p:txBody>
      </p:sp>
    </p:spTree>
    <p:extLst>
      <p:ext uri="{BB962C8B-B14F-4D97-AF65-F5344CB8AC3E}">
        <p14:creationId xmlns:p14="http://schemas.microsoft.com/office/powerpoint/2010/main" val="5982075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b="1" dirty="0"/>
              <a:t>Violence against </a:t>
            </a:r>
            <a:r>
              <a:rPr lang="en-US" b="1" dirty="0" smtClean="0"/>
              <a:t>women</a:t>
            </a:r>
          </a:p>
          <a:p>
            <a:r>
              <a:rPr lang="en-US" dirty="0" smtClean="0"/>
              <a:t>All </a:t>
            </a:r>
            <a:r>
              <a:rPr lang="en-US" dirty="0"/>
              <a:t>forms of violence against women, physical and mental, whether at domestic or societal levels, including those arising from customs, traditions or accepted practices shall be dealt with effectively with a view to eliminate its incidence. Institutions and mechanisms/schemes for assistance will be created and strengthened for prevention of such violence , including sexual harassment at work place and customs like dowry; for the rehabilitation of the victims of violence and for taking effective action against the perpetrators of such violence. A special emphasis will also be laid on </a:t>
            </a:r>
            <a:r>
              <a:rPr lang="en-US" dirty="0" err="1"/>
              <a:t>programmes</a:t>
            </a:r>
            <a:r>
              <a:rPr lang="en-US" dirty="0"/>
              <a:t> and measures to deal with trafficking in women and girls.</a:t>
            </a:r>
            <a:endParaRPr lang="en-IN" dirty="0"/>
          </a:p>
        </p:txBody>
      </p:sp>
    </p:spTree>
    <p:extLst>
      <p:ext uri="{BB962C8B-B14F-4D97-AF65-F5344CB8AC3E}">
        <p14:creationId xmlns:p14="http://schemas.microsoft.com/office/powerpoint/2010/main" val="9088279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b="1" dirty="0"/>
              <a:t>Rights of the Girl Child </a:t>
            </a:r>
            <a:endParaRPr lang="en-US" b="1" dirty="0" smtClean="0"/>
          </a:p>
          <a:p>
            <a:r>
              <a:rPr lang="en-US" dirty="0" smtClean="0"/>
              <a:t>All </a:t>
            </a:r>
            <a:r>
              <a:rPr lang="en-US" dirty="0"/>
              <a:t>forms of discrimination against the girl child and violation of her rights shall be eliminated by undertaking strong measures both preventive and punitive within and outside the family. These would relate specifically to strict enforcement of laws against prenatal sex selection and the practices of female </a:t>
            </a:r>
            <a:r>
              <a:rPr lang="en-US" dirty="0" err="1"/>
              <a:t>foeticide</a:t>
            </a:r>
            <a:r>
              <a:rPr lang="en-US" dirty="0"/>
              <a:t>, female infanticide, child marriage, child abuse and child prostitution etc. Removal of discrimination in the treatment of the girl child within the family and outside and projection of a positive image of the girl child will be actively fostered. There will be special emphasis on the needs of the girl child and earmarking of substantial investments in the areas relating to food and nutrition, health and education, and in vocational education. In implementing </a:t>
            </a:r>
            <a:r>
              <a:rPr lang="en-US" dirty="0" err="1"/>
              <a:t>programmes</a:t>
            </a:r>
            <a:r>
              <a:rPr lang="en-US" dirty="0"/>
              <a:t> for eliminating child </a:t>
            </a:r>
            <a:r>
              <a:rPr lang="en-US" dirty="0" err="1"/>
              <a:t>labour</a:t>
            </a:r>
            <a:r>
              <a:rPr lang="en-US" dirty="0"/>
              <a:t>, there will be a special focus on girl children.</a:t>
            </a:r>
            <a:endParaRPr lang="en-IN" dirty="0"/>
          </a:p>
        </p:txBody>
      </p:sp>
    </p:spTree>
    <p:extLst>
      <p:ext uri="{BB962C8B-B14F-4D97-AF65-F5344CB8AC3E}">
        <p14:creationId xmlns:p14="http://schemas.microsoft.com/office/powerpoint/2010/main" val="42705174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a:t>
            </a:r>
            <a:endParaRPr lang="en-IN" b="1" dirty="0"/>
          </a:p>
        </p:txBody>
      </p:sp>
      <p:sp>
        <p:nvSpPr>
          <p:cNvPr id="3" name="Content Placeholder 2"/>
          <p:cNvSpPr>
            <a:spLocks noGrp="1"/>
          </p:cNvSpPr>
          <p:nvPr>
            <p:ph idx="1"/>
          </p:nvPr>
        </p:nvSpPr>
        <p:spPr/>
        <p:txBody>
          <a:bodyPr>
            <a:normAutofit/>
          </a:bodyPr>
          <a:lstStyle/>
          <a:p>
            <a:pPr algn="just"/>
            <a:r>
              <a:rPr lang="en-US" dirty="0"/>
              <a:t>The principle of gender equality is enshrined in the Indian Constitution in its Preamble, Fundamental Rights, Fundamental Duties and Directive Principles. The Constitution not only grants equality to women, but also empowers the State to adopt measures of positive discrimination in </a:t>
            </a:r>
            <a:r>
              <a:rPr lang="en-US" dirty="0" err="1"/>
              <a:t>favour</a:t>
            </a:r>
            <a:r>
              <a:rPr lang="en-US" dirty="0"/>
              <a:t> of women</a:t>
            </a:r>
            <a:r>
              <a:rPr lang="en-US" dirty="0" smtClean="0"/>
              <a:t>.</a:t>
            </a:r>
          </a:p>
          <a:p>
            <a:pPr algn="just"/>
            <a:r>
              <a:rPr lang="en-US" dirty="0" smtClean="0"/>
              <a:t>From </a:t>
            </a:r>
            <a:r>
              <a:rPr lang="en-US" dirty="0"/>
              <a:t>the Fifth Five Year Plan (1974-78) onwards has been a marked shift in the approach to women’s issues from welfare to development. In recent years, the empowerment of women has been recognized as the central issue in determining the status of women. </a:t>
            </a:r>
            <a:endParaRPr lang="en-US" dirty="0" smtClean="0"/>
          </a:p>
          <a:p>
            <a:pPr algn="just"/>
            <a:r>
              <a:rPr lang="en-US" dirty="0" smtClean="0"/>
              <a:t>The </a:t>
            </a:r>
            <a:r>
              <a:rPr lang="en-US" dirty="0"/>
              <a:t>National Commission for Women was set up by an Act of Parliament in 1990 to safeguard the rights and legal entitlements of women. The 73rd and 74th Amendments (1993) to the Constitution of India have provided for reservation of seats in the local bodies of Panchayats and Municipalities for women, laying a strong foundation for their participation in decision making at the local levels.</a:t>
            </a:r>
            <a:endParaRPr lang="en-IN" dirty="0"/>
          </a:p>
        </p:txBody>
      </p:sp>
    </p:spTree>
    <p:extLst>
      <p:ext uri="{BB962C8B-B14F-4D97-AF65-F5344CB8AC3E}">
        <p14:creationId xmlns:p14="http://schemas.microsoft.com/office/powerpoint/2010/main" val="28958672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US" b="1" dirty="0"/>
              <a:t>Mass </a:t>
            </a:r>
            <a:r>
              <a:rPr lang="en-US" b="1" dirty="0" smtClean="0"/>
              <a:t>Media</a:t>
            </a:r>
          </a:p>
          <a:p>
            <a:r>
              <a:rPr lang="en-US" dirty="0" smtClean="0"/>
              <a:t>Media </a:t>
            </a:r>
            <a:r>
              <a:rPr lang="en-US" dirty="0"/>
              <a:t>will be used to portray images consistent with human dignity of girls and women. The Policy will specifically strive to remove demeaning, degrading and negative conventional stereotypical images of women and violence against women. Private sector partners and media networks will be involved at all levels to ensure equal access for women particularly in the area of information and communication technologies. The media would be encouraged to develop codes of conduct, professional guidelines and other self regulatory mechanisms to remove gender stereotypes and promote balanced portrayals of women and men. </a:t>
            </a:r>
            <a:endParaRPr lang="en-IN" dirty="0"/>
          </a:p>
        </p:txBody>
      </p:sp>
    </p:spTree>
    <p:extLst>
      <p:ext uri="{BB962C8B-B14F-4D97-AF65-F5344CB8AC3E}">
        <p14:creationId xmlns:p14="http://schemas.microsoft.com/office/powerpoint/2010/main" val="21587623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Goal and Objectives</a:t>
            </a:r>
            <a:endParaRPr lang="en-IN" b="1" dirty="0"/>
          </a:p>
        </p:txBody>
      </p:sp>
      <p:sp>
        <p:nvSpPr>
          <p:cNvPr id="3" name="Content Placeholder 2"/>
          <p:cNvSpPr>
            <a:spLocks noGrp="1"/>
          </p:cNvSpPr>
          <p:nvPr>
            <p:ph idx="1"/>
          </p:nvPr>
        </p:nvSpPr>
        <p:spPr/>
        <p:txBody>
          <a:bodyPr>
            <a:normAutofit fontScale="92500" lnSpcReduction="10000"/>
          </a:bodyPr>
          <a:lstStyle/>
          <a:p>
            <a:r>
              <a:rPr lang="en-US" dirty="0" smtClean="0"/>
              <a:t>(</a:t>
            </a:r>
            <a:r>
              <a:rPr lang="en-US" dirty="0" err="1"/>
              <a:t>i</a:t>
            </a:r>
            <a:r>
              <a:rPr lang="en-US" dirty="0"/>
              <a:t>) Creating an environment through positive economic and social policies for full development of </a:t>
            </a:r>
            <a:r>
              <a:rPr lang="en-US" dirty="0" smtClean="0"/>
              <a:t>women.</a:t>
            </a:r>
          </a:p>
          <a:p>
            <a:r>
              <a:rPr lang="en-US" dirty="0" smtClean="0"/>
              <a:t>(ii) </a:t>
            </a:r>
            <a:r>
              <a:rPr lang="en-US" dirty="0"/>
              <a:t>Equal access to participation and decision making of women in social, political and economic life of the nation </a:t>
            </a:r>
            <a:endParaRPr lang="en-US" dirty="0" smtClean="0"/>
          </a:p>
          <a:p>
            <a:r>
              <a:rPr lang="en-US" dirty="0" smtClean="0"/>
              <a:t>(iii) </a:t>
            </a:r>
            <a:r>
              <a:rPr lang="en-US" dirty="0"/>
              <a:t>Equal access to women to health care, quality education at all levels, career and vocational guidance, employment, equal remuneration, occupational health and safety, social security and public office etc. </a:t>
            </a:r>
            <a:endParaRPr lang="en-US" dirty="0" smtClean="0"/>
          </a:p>
          <a:p>
            <a:r>
              <a:rPr lang="en-US" dirty="0" smtClean="0"/>
              <a:t>(iv</a:t>
            </a:r>
            <a:r>
              <a:rPr lang="en-US" dirty="0"/>
              <a:t>) Strengthening legal systems aimed at elimination of all forms of discrimination against women </a:t>
            </a:r>
            <a:endParaRPr lang="en-US" dirty="0" smtClean="0"/>
          </a:p>
          <a:p>
            <a:r>
              <a:rPr lang="en-US" dirty="0" smtClean="0"/>
              <a:t>(v) </a:t>
            </a:r>
            <a:r>
              <a:rPr lang="en-US" dirty="0"/>
              <a:t>Changing societal attitudes and community practices by active participation and involvement of both men and women. </a:t>
            </a:r>
            <a:endParaRPr lang="en-US" dirty="0" smtClean="0"/>
          </a:p>
          <a:p>
            <a:r>
              <a:rPr lang="en-US" dirty="0" smtClean="0"/>
              <a:t>(vi) </a:t>
            </a:r>
            <a:r>
              <a:rPr lang="en-US" dirty="0"/>
              <a:t>Mainstreaming a gender perspective in the development process. </a:t>
            </a:r>
            <a:endParaRPr lang="en-US" dirty="0" smtClean="0"/>
          </a:p>
          <a:p>
            <a:r>
              <a:rPr lang="en-US" dirty="0" smtClean="0"/>
              <a:t>(vii) </a:t>
            </a:r>
            <a:r>
              <a:rPr lang="en-US" dirty="0"/>
              <a:t>Elimination of discrimination and all forms of violence against women and the girl </a:t>
            </a:r>
            <a:r>
              <a:rPr lang="en-US" dirty="0" smtClean="0"/>
              <a:t>child</a:t>
            </a:r>
            <a:r>
              <a:rPr lang="en-US" dirty="0"/>
              <a:t>.</a:t>
            </a:r>
            <a:r>
              <a:rPr lang="en-US" dirty="0" smtClean="0"/>
              <a:t> </a:t>
            </a:r>
            <a:endParaRPr lang="en-IN" dirty="0"/>
          </a:p>
        </p:txBody>
      </p:sp>
    </p:spTree>
    <p:extLst>
      <p:ext uri="{BB962C8B-B14F-4D97-AF65-F5344CB8AC3E}">
        <p14:creationId xmlns:p14="http://schemas.microsoft.com/office/powerpoint/2010/main" val="24526045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endParaRPr lang="en-IN" sz="7200" dirty="0" smtClean="0"/>
          </a:p>
          <a:p>
            <a:r>
              <a:rPr lang="en-IN" sz="7200" dirty="0"/>
              <a:t> </a:t>
            </a:r>
            <a:r>
              <a:rPr lang="en-IN" sz="7200" dirty="0" smtClean="0"/>
              <a:t>   Policy </a:t>
            </a:r>
            <a:r>
              <a:rPr lang="en-IN" sz="7200" dirty="0"/>
              <a:t>Prescriptions</a:t>
            </a:r>
          </a:p>
        </p:txBody>
      </p:sp>
    </p:spTree>
    <p:extLst>
      <p:ext uri="{BB962C8B-B14F-4D97-AF65-F5344CB8AC3E}">
        <p14:creationId xmlns:p14="http://schemas.microsoft.com/office/powerpoint/2010/main" val="26442683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873457" y="464024"/>
            <a:ext cx="10282223" cy="5405070"/>
          </a:xfrm>
        </p:spPr>
        <p:txBody>
          <a:bodyPr>
            <a:normAutofit/>
          </a:bodyPr>
          <a:lstStyle/>
          <a:p>
            <a:r>
              <a:rPr lang="en-IN" sz="2600" b="1" u="sng" dirty="0" smtClean="0"/>
              <a:t>1</a:t>
            </a:r>
            <a:r>
              <a:rPr lang="en-IN" sz="2600" b="1" u="sng" dirty="0" smtClean="0">
                <a:solidFill>
                  <a:srgbClr val="0070C0"/>
                </a:solidFill>
              </a:rPr>
              <a:t>. </a:t>
            </a:r>
            <a:r>
              <a:rPr lang="en-IN" sz="2600" b="1" u="sng" dirty="0">
                <a:solidFill>
                  <a:srgbClr val="0070C0"/>
                </a:solidFill>
              </a:rPr>
              <a:t>Judicial Legal Systems</a:t>
            </a:r>
          </a:p>
          <a:p>
            <a:r>
              <a:rPr lang="en-US" dirty="0" err="1" smtClean="0"/>
              <a:t>i</a:t>
            </a:r>
            <a:r>
              <a:rPr lang="en-US" dirty="0"/>
              <a:t>. </a:t>
            </a:r>
            <a:r>
              <a:rPr lang="en-US" dirty="0" smtClean="0"/>
              <a:t>To </a:t>
            </a:r>
            <a:r>
              <a:rPr lang="en-US" dirty="0"/>
              <a:t>encourage changes in personal laws such as those related to marriage, divorce, maintenance and guardianship so as to eliminate discrimination against women</a:t>
            </a:r>
            <a:r>
              <a:rPr lang="en-US" dirty="0" smtClean="0"/>
              <a:t>.</a:t>
            </a:r>
          </a:p>
          <a:p>
            <a:r>
              <a:rPr lang="en-US" dirty="0"/>
              <a:t>Ii. The evolution of property rights in a patriarchal system has contributed to the subordinate status of women. The Policy would aim to encourage changes in laws relating to ownership of property and inheritance by evolving consensus in order to make them gender just. </a:t>
            </a:r>
            <a:endParaRPr lang="en-US" dirty="0" smtClean="0"/>
          </a:p>
          <a:p>
            <a:r>
              <a:rPr lang="en-US" sz="2600" b="1" u="sng" dirty="0" smtClean="0">
                <a:solidFill>
                  <a:srgbClr val="0070C0"/>
                </a:solidFill>
              </a:rPr>
              <a:t>2. Decision Making </a:t>
            </a:r>
          </a:p>
          <a:p>
            <a:pPr algn="just"/>
            <a:r>
              <a:rPr lang="en-US" dirty="0" smtClean="0"/>
              <a:t>Women’s </a:t>
            </a:r>
            <a:r>
              <a:rPr lang="en-US" dirty="0"/>
              <a:t>equality in power sharing and active participation in decision making, including decision making in political process at all levels will be ensured for the achievement of the goals of empowerment. All measures will be taken to guarantee women equal access to and full participation in decision making bodies at every level, including the legislative, executive, judicial, corporate, statutory bodies, as also the advisory Commissions, Committees, Boards, Trusts etc. Affirmative action such as reservations/quotas, including in higher legislative bodies, will be considered whenever necessary on a time bound basis. Women–friendly personnel policies will also be drawn up to encourage women to participate effectively in the developmental process.</a:t>
            </a:r>
            <a:endParaRPr lang="en-IN" dirty="0"/>
          </a:p>
        </p:txBody>
      </p:sp>
    </p:spTree>
    <p:extLst>
      <p:ext uri="{BB962C8B-B14F-4D97-AF65-F5344CB8AC3E}">
        <p14:creationId xmlns:p14="http://schemas.microsoft.com/office/powerpoint/2010/main" val="2579624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sz="2400" b="1" dirty="0">
                <a:solidFill>
                  <a:srgbClr val="0070C0"/>
                </a:solidFill>
              </a:rPr>
              <a:t>Mainstreaming a Gender Perspective in the Development </a:t>
            </a:r>
            <a:r>
              <a:rPr lang="en-US" sz="2400" b="1" dirty="0" smtClean="0">
                <a:solidFill>
                  <a:srgbClr val="0070C0"/>
                </a:solidFill>
              </a:rPr>
              <a:t>Process:</a:t>
            </a:r>
          </a:p>
          <a:p>
            <a:r>
              <a:rPr lang="en-US" dirty="0" smtClean="0"/>
              <a:t> </a:t>
            </a:r>
            <a:r>
              <a:rPr lang="en-US" dirty="0"/>
              <a:t>Policies, </a:t>
            </a:r>
            <a:r>
              <a:rPr lang="en-US" dirty="0" err="1"/>
              <a:t>programmes</a:t>
            </a:r>
            <a:r>
              <a:rPr lang="en-US" dirty="0"/>
              <a:t> and systems will be established to ensure mainstreaming of women’s perspectives in all developmental processes, as catalysts, participants and recipients. Wherever there are gaps in policies and </a:t>
            </a:r>
            <a:r>
              <a:rPr lang="en-US" dirty="0" err="1"/>
              <a:t>programmes</a:t>
            </a:r>
            <a:r>
              <a:rPr lang="en-US" dirty="0"/>
              <a:t>, women specific interventions would be undertaken to bridge these. Coordinating and monitoring mechanisms will also be devised to assess from time to time the progress of such mainstreaming mechanisms. Women’s issues and concerns as a result will specially be addressed and reflected in all concerned laws, sectoral policies, plans and </a:t>
            </a:r>
            <a:r>
              <a:rPr lang="en-US" dirty="0" err="1"/>
              <a:t>programmes</a:t>
            </a:r>
            <a:r>
              <a:rPr lang="en-US" dirty="0"/>
              <a:t> of action</a:t>
            </a:r>
            <a:endParaRPr lang="en-IN" dirty="0"/>
          </a:p>
        </p:txBody>
      </p:sp>
    </p:spTree>
    <p:extLst>
      <p:ext uri="{BB962C8B-B14F-4D97-AF65-F5344CB8AC3E}">
        <p14:creationId xmlns:p14="http://schemas.microsoft.com/office/powerpoint/2010/main" val="13979001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b="1" dirty="0">
                <a:solidFill>
                  <a:srgbClr val="0070C0"/>
                </a:solidFill>
              </a:rPr>
              <a:t>Economic Empowerment of </a:t>
            </a:r>
            <a:r>
              <a:rPr lang="en-US" b="1" dirty="0" smtClean="0">
                <a:solidFill>
                  <a:srgbClr val="0070C0"/>
                </a:solidFill>
              </a:rPr>
              <a:t>women</a:t>
            </a:r>
          </a:p>
          <a:p>
            <a:r>
              <a:rPr lang="en-US" dirty="0" smtClean="0"/>
              <a:t> </a:t>
            </a:r>
            <a:r>
              <a:rPr lang="en-US" b="1" i="1" dirty="0"/>
              <a:t>Poverty </a:t>
            </a:r>
            <a:r>
              <a:rPr lang="en-US" b="1" i="1" dirty="0" smtClean="0"/>
              <a:t>Eradication</a:t>
            </a:r>
          </a:p>
          <a:p>
            <a:r>
              <a:rPr lang="en-US" dirty="0" smtClean="0"/>
              <a:t>Since </a:t>
            </a:r>
            <a:r>
              <a:rPr lang="en-US" dirty="0"/>
              <a:t>women comprise the majority of the population below the poverty line and are very often in situations of extreme poverty, given the harsh realities of intra-household and social discrimination, macro economic policies and poverty eradication </a:t>
            </a:r>
            <a:r>
              <a:rPr lang="en-US" dirty="0" err="1"/>
              <a:t>programmes</a:t>
            </a:r>
            <a:r>
              <a:rPr lang="en-US" dirty="0"/>
              <a:t> will specifically address the needs and problems of such women. </a:t>
            </a:r>
            <a:endParaRPr lang="en-US" dirty="0" smtClean="0"/>
          </a:p>
          <a:p>
            <a:r>
              <a:rPr lang="en-US" dirty="0" smtClean="0"/>
              <a:t>There </a:t>
            </a:r>
            <a:r>
              <a:rPr lang="en-US" dirty="0"/>
              <a:t>will be </a:t>
            </a:r>
            <a:r>
              <a:rPr lang="en-US" dirty="0" smtClean="0"/>
              <a:t>improved implementation </a:t>
            </a:r>
            <a:r>
              <a:rPr lang="en-US" dirty="0"/>
              <a:t>of </a:t>
            </a:r>
            <a:r>
              <a:rPr lang="en-US" dirty="0" err="1"/>
              <a:t>programmes</a:t>
            </a:r>
            <a:r>
              <a:rPr lang="en-US" dirty="0"/>
              <a:t> which are already women oriented with special targets for women. Steps will be taken for mobilization of poor women and convergence of services, by offering them a range of economic and social options, along with necessary support measures to enhance their capabilities</a:t>
            </a:r>
            <a:endParaRPr lang="en-IN" dirty="0"/>
          </a:p>
        </p:txBody>
      </p:sp>
    </p:spTree>
    <p:extLst>
      <p:ext uri="{BB962C8B-B14F-4D97-AF65-F5344CB8AC3E}">
        <p14:creationId xmlns:p14="http://schemas.microsoft.com/office/powerpoint/2010/main" val="6585494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b="1" i="1" dirty="0"/>
              <a:t>Micro Credit </a:t>
            </a:r>
          </a:p>
          <a:p>
            <a:r>
              <a:rPr lang="en-US" dirty="0" smtClean="0"/>
              <a:t> </a:t>
            </a:r>
            <a:r>
              <a:rPr lang="en-US" dirty="0"/>
              <a:t>In order to enhance women’s access to credit for consumption and production, the establishment of new, and strengthening of existing micro-credit mechanisms and microfinance institution will be undertaken so that the outreach of credit is enhanced. Other supportive measures would be taken to ensure adequate flow of credit through extant financial institutions </a:t>
            </a:r>
            <a:r>
              <a:rPr lang="en-US" dirty="0" smtClean="0"/>
              <a:t>and </a:t>
            </a:r>
            <a:r>
              <a:rPr lang="en-US" dirty="0"/>
              <a:t>banks, so that all women below poverty line have easy access to credit</a:t>
            </a:r>
            <a:r>
              <a:rPr lang="en-US" dirty="0" smtClean="0"/>
              <a:t>.</a:t>
            </a:r>
          </a:p>
          <a:p>
            <a:r>
              <a:rPr lang="en-US" b="1" i="1" dirty="0"/>
              <a:t>Women and Economy </a:t>
            </a:r>
          </a:p>
          <a:p>
            <a:r>
              <a:rPr lang="en-US" dirty="0" smtClean="0"/>
              <a:t> </a:t>
            </a:r>
            <a:r>
              <a:rPr lang="en-US" dirty="0"/>
              <a:t>Women’s perspectives will be included in designing and implementing macroeconomic and social policies by institutionalizing their participation in such processes. Their contribution to socio-economic development as producers and workers will be recognized in the formal and informal sectors (including home based workers) and appropriate policies relating to employment and to her working conditions will be drawn up.</a:t>
            </a:r>
            <a:endParaRPr lang="en-IN" dirty="0"/>
          </a:p>
        </p:txBody>
      </p:sp>
    </p:spTree>
    <p:extLst>
      <p:ext uri="{BB962C8B-B14F-4D97-AF65-F5344CB8AC3E}">
        <p14:creationId xmlns:p14="http://schemas.microsoft.com/office/powerpoint/2010/main" val="6800367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b="1" i="1" dirty="0"/>
              <a:t>Globalization </a:t>
            </a:r>
            <a:endParaRPr lang="en-US" b="1" i="1" dirty="0" smtClean="0"/>
          </a:p>
          <a:p>
            <a:r>
              <a:rPr lang="en-US" dirty="0" smtClean="0"/>
              <a:t>Globalization </a:t>
            </a:r>
            <a:r>
              <a:rPr lang="en-US" dirty="0"/>
              <a:t>has presented new challenges for the realization of the goal of women’s equality, the gender impact of which has not been systematically evaluated fully. However, from the micro-level studies that were commissioned by the Department of Women &amp; Child Development, it is evident that there is a need for re-framing policies for access to employment and quality of employment. Benefits of the growing global economy have been unevenly distributed leading to wider economic disparities, the feminization of poverty, increased gender inequality through often deteriorating working conditions and unsafe working environment especially in the informal economy and rural areas. Strategies will be designed to enhance the capacity of women and empower them to meet the negative social and economic impacts, which may flow from the globalization process.</a:t>
            </a:r>
            <a:endParaRPr lang="en-IN" dirty="0"/>
          </a:p>
        </p:txBody>
      </p:sp>
    </p:spTree>
    <p:extLst>
      <p:ext uri="{BB962C8B-B14F-4D97-AF65-F5344CB8AC3E}">
        <p14:creationId xmlns:p14="http://schemas.microsoft.com/office/powerpoint/2010/main" val="471517567"/>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466</TotalTime>
  <Words>2299</Words>
  <Application>Microsoft Office PowerPoint</Application>
  <PresentationFormat>Widescreen</PresentationFormat>
  <Paragraphs>59</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Calibri</vt:lpstr>
      <vt:lpstr>Calibri Light</vt:lpstr>
      <vt:lpstr>Retrospect</vt:lpstr>
      <vt:lpstr>NATIONAL POLICY FOR THE EMPOWERMENT OF WOMEN(2001)</vt:lpstr>
      <vt:lpstr>Introduction</vt:lpstr>
      <vt:lpstr>Goal and Objectives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15</cp:revision>
  <dcterms:created xsi:type="dcterms:W3CDTF">2026-04-25T09:17:14Z</dcterms:created>
  <dcterms:modified xsi:type="dcterms:W3CDTF">2026-04-27T10:22:08Z</dcterms:modified>
</cp:coreProperties>
</file>